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18288000" cy="10287000"/>
  <p:embeddedFontLst>
    <p:embeddedFont>
      <p:font typeface="Gill San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829A49-E035-4AC6-B1D1-0D7BBC5DEF00}">
  <a:tblStyle styleId="{53829A49-E035-4AC6-B1D1-0D7BBC5DEF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Welcome. general information - parents who wish to discuss individual students learning progress please make an appointment via our office to see CRTs</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Remind - sign on sheet, QR codes - SIP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Jordan</a:t>
            </a:r>
            <a:endParaRPr/>
          </a:p>
          <a:p>
            <a:pPr indent="0" lvl="0" marL="0" rtl="0" algn="l">
              <a:spcBef>
                <a:spcPts val="0"/>
              </a:spcBef>
              <a:spcAft>
                <a:spcPts val="0"/>
              </a:spcAft>
              <a:buNone/>
            </a:pPr>
            <a:r>
              <a:rPr lang="en-US"/>
              <a:t>Writing Cycle</a:t>
            </a:r>
            <a:endParaRPr/>
          </a:p>
          <a:p>
            <a:pPr indent="0" lvl="0" marL="0" rtl="0" algn="l">
              <a:spcBef>
                <a:spcPts val="0"/>
              </a:spcBef>
              <a:spcAft>
                <a:spcPts val="0"/>
              </a:spcAft>
              <a:buNone/>
            </a:pPr>
            <a:r>
              <a:rPr lang="en-US"/>
              <a:t>most time given to English and maths</a:t>
            </a:r>
            <a:endParaRPr/>
          </a:p>
          <a:p>
            <a:pPr indent="0" lvl="0" marL="0" rtl="0" algn="l">
              <a:spcBef>
                <a:spcPts val="0"/>
              </a:spcBef>
              <a:spcAft>
                <a:spcPts val="0"/>
              </a:spcAft>
              <a:buNone/>
            </a:pPr>
            <a:r>
              <a:rPr lang="en-US"/>
              <a:t>Homework has been assigned on Google Classroom. Check the Google classroom if you are unsre or contact the class teacher.</a:t>
            </a:r>
            <a:endParaRPr/>
          </a:p>
          <a:p>
            <a:pPr indent="0" lvl="0" marL="0" rtl="0" algn="l">
              <a:spcBef>
                <a:spcPts val="0"/>
              </a:spcBef>
              <a:spcAft>
                <a:spcPts val="0"/>
              </a:spcAft>
              <a:buNone/>
            </a:pPr>
            <a:r>
              <a:rPr lang="en-US"/>
              <a:t>Tech Hub</a:t>
            </a:r>
            <a:endParaRPr/>
          </a:p>
          <a:p>
            <a:pPr indent="0" lvl="0" marL="0" rtl="0" algn="l">
              <a:spcBef>
                <a:spcPts val="0"/>
              </a:spcBef>
              <a:spcAft>
                <a:spcPts val="0"/>
              </a:spcAft>
              <a:buNone/>
            </a:pPr>
            <a:r>
              <a:rPr lang="en-US"/>
              <a:t>Bounce Back</a:t>
            </a:r>
            <a:endParaRPr/>
          </a:p>
          <a:p>
            <a:pPr indent="0" lvl="0" marL="0" rtl="0" algn="l">
              <a:spcBef>
                <a:spcPts val="0"/>
              </a:spcBef>
              <a:spcAft>
                <a:spcPts val="0"/>
              </a:spcAft>
              <a:buNone/>
            </a:pPr>
            <a:r>
              <a:rPr lang="en-US"/>
              <a:t>Term overview</a:t>
            </a:r>
            <a:endParaRPr/>
          </a:p>
          <a:p>
            <a:pPr indent="0" lvl="0" marL="0" rtl="0" algn="l">
              <a:spcBef>
                <a:spcPts val="0"/>
              </a:spcBef>
              <a:spcAft>
                <a:spcPts val="0"/>
              </a:spcAft>
              <a:buNone/>
            </a:pPr>
            <a:r>
              <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143" name="Google Shape;143;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e2a6da029_1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153" name="Google Shape;153;gbe2a6da029_1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e2a6da029_1_2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Jordan</a:t>
            </a:r>
            <a:endParaRPr/>
          </a:p>
        </p:txBody>
      </p:sp>
      <p:sp>
        <p:nvSpPr>
          <p:cNvPr id="163" name="Google Shape;163;gbe2a6da029_1_2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e2a6da029_1_4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Jordan</a:t>
            </a:r>
            <a:endParaRPr/>
          </a:p>
        </p:txBody>
      </p:sp>
      <p:sp>
        <p:nvSpPr>
          <p:cNvPr id="172" name="Google Shape;172;gbe2a6da029_1_4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e2a6da029_1_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Jordan</a:t>
            </a:r>
            <a:endParaRPr/>
          </a:p>
        </p:txBody>
      </p:sp>
      <p:sp>
        <p:nvSpPr>
          <p:cNvPr id="180" name="Google Shape;180;gbe2a6da029_1_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fe1394f82_0_4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191" name="Google Shape;191;gbfe1394f82_0_4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fe1394f82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199" name="Google Shape;199;gbfe1394f82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fe1394f82_0_3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208" name="Google Shape;208;gbfe1394f82_0_3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fe1394f82_0_6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216" name="Google Shape;216;gbfe1394f82_0_6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3f3d40caf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c3f3d40caf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3f3d40caf_0_7: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c3f3d40caf_0_7: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3f3d40caf_0_1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c3f3d40caf_0_1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e2065aaae_3_1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262" name="Google Shape;262;gbe2065aaae_3_1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065aaae_3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Kirsten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a:t>PARTNERSHIP</a:t>
            </a:r>
            <a:endParaRPr/>
          </a:p>
        </p:txBody>
      </p:sp>
      <p:sp>
        <p:nvSpPr>
          <p:cNvPr id="77" name="Google Shape;77;gbe2065aaae_3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 </a:t>
            </a:r>
            <a:r>
              <a:rPr lang="en-US">
                <a:solidFill>
                  <a:schemeClr val="dk1"/>
                </a:solidFill>
              </a:rPr>
              <a:t>- information about what you want to discuss. Be aware that it might take the teacher</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a6da029_1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Lauren - no active supervision before 8:30am - students are supervised. 9am school starts - if your child arrives after after the bell they must go to the office to get a late note. Remind lunch first then afternoon afterwards. Send things the students can open. 3pm dismissal - can dismiss from the back playground. </a:t>
            </a:r>
            <a:endParaRPr/>
          </a:p>
        </p:txBody>
      </p:sp>
      <p:sp>
        <p:nvSpPr>
          <p:cNvPr id="111" name="Google Shape;111;gbe2a6da029_1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Lauren - school bag app, call front office. Long absence apply through the front office. Effects of poor attendance. Teachers will ring in the afternoon to confirm the student’s absence. Recommend parents to contact the school in the morning to make this process easier. One week to bring a note back to justify their absence. </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Jordan - stands for positive behaviour for learning. School values.</a:t>
            </a:r>
            <a:endParaRPr/>
          </a:p>
          <a:p>
            <a:pPr indent="0" lvl="0" marL="0" rtl="0" algn="l">
              <a:spcBef>
                <a:spcPts val="0"/>
              </a:spcBef>
              <a:spcAft>
                <a:spcPts val="0"/>
              </a:spcAft>
              <a:buNone/>
            </a:pPr>
            <a:r>
              <a:rPr lang="en-US"/>
              <a:t>You will be notified through letters about 3 minors or major incidents. </a:t>
            </a:r>
            <a:endParaRPr/>
          </a:p>
          <a:p>
            <a:pPr indent="0" lvl="0" marL="0" rtl="0" algn="l">
              <a:spcBef>
                <a:spcPts val="0"/>
              </a:spcBef>
              <a:spcAft>
                <a:spcPts val="0"/>
              </a:spcAft>
              <a:buNone/>
            </a:pPr>
            <a:r>
              <a:rPr lang="en-US"/>
              <a:t>We give a consequence at school and ask that you have chat with your child about their actions.</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6,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p:nvPr/>
        </p:nvSpPr>
        <p:spPr>
          <a:xfrm>
            <a:off x="0" y="14"/>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17"/>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47" name="Google Shape;147;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p:nvPr/>
        </p:nvSpPr>
        <p:spPr>
          <a:xfrm>
            <a:off x="13220875" y="2676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chemeClr val="lt1"/>
                </a:solidFill>
                <a:latin typeface="Calibri"/>
                <a:ea typeface="Calibri"/>
                <a:cs typeface="Calibri"/>
                <a:sym typeface="Calibri"/>
              </a:rPr>
              <a:t>5/6L</a:t>
            </a:r>
            <a:endParaRPr sz="2900">
              <a:solidFill>
                <a:schemeClr val="lt1"/>
              </a:solidFill>
              <a:latin typeface="Calibri"/>
              <a:ea typeface="Calibri"/>
              <a:cs typeface="Calibri"/>
              <a:sym typeface="Calibri"/>
            </a:endParaRPr>
          </a:p>
          <a:p>
            <a:pPr indent="0" lvl="0" marL="0" rtl="0" algn="ctr">
              <a:spcBef>
                <a:spcPts val="0"/>
              </a:spcBef>
              <a:spcAft>
                <a:spcPts val="0"/>
              </a:spcAft>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Sport: Friday @ 10 am</a:t>
            </a:r>
            <a:endParaRPr sz="2900">
              <a:solidFill>
                <a:schemeClr val="lt1"/>
              </a:solidFill>
              <a:latin typeface="Calibri"/>
              <a:ea typeface="Calibri"/>
              <a:cs typeface="Calibri"/>
              <a:sym typeface="Calibri"/>
            </a:endParaRPr>
          </a:p>
          <a:p>
            <a:pPr indent="0" lvl="0" marL="0" rtl="0" algn="ctr">
              <a:spcBef>
                <a:spcPts val="0"/>
              </a:spcBef>
              <a:spcAft>
                <a:spcPts val="0"/>
              </a:spcAft>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Monday</a:t>
            </a:r>
            <a:endParaRPr sz="2900">
              <a:solidFill>
                <a:srgbClr val="FFFFFF"/>
              </a:solidFill>
              <a:latin typeface="Calibri"/>
              <a:ea typeface="Calibri"/>
              <a:cs typeface="Calibri"/>
              <a:sym typeface="Calibri"/>
            </a:endParaRPr>
          </a:p>
        </p:txBody>
      </p:sp>
      <p:sp>
        <p:nvSpPr>
          <p:cNvPr id="149" name="Google Shape;149;p17"/>
          <p:cNvSpPr/>
          <p:nvPr/>
        </p:nvSpPr>
        <p:spPr>
          <a:xfrm>
            <a:off x="1393050" y="2676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6S</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Friday @ 10 am</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Tuesday</a:t>
            </a:r>
            <a:endParaRPr sz="2900">
              <a:solidFill>
                <a:schemeClr val="lt1"/>
              </a:solidFill>
              <a:latin typeface="Calibri"/>
              <a:ea typeface="Calibri"/>
              <a:cs typeface="Calibri"/>
              <a:sym typeface="Calibri"/>
            </a:endParaRPr>
          </a:p>
        </p:txBody>
      </p:sp>
      <p:sp>
        <p:nvSpPr>
          <p:cNvPr id="150" name="Google Shape;150;p17"/>
          <p:cNvSpPr/>
          <p:nvPr/>
        </p:nvSpPr>
        <p:spPr>
          <a:xfrm>
            <a:off x="7108038" y="2676963"/>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6I</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Friday @ 10 am</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Monday</a:t>
            </a:r>
            <a:endParaRPr sz="29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6" name="Google Shape;156;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7" name="Google Shape;157;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59" name="Google Shape;159;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0" name="Google Shape;160;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4" name="Shape 164"/>
        <p:cNvGrpSpPr/>
        <p:nvPr/>
      </p:nvGrpSpPr>
      <p:grpSpPr>
        <a:xfrm>
          <a:off x="0" y="0"/>
          <a:ext cx="0" cy="0"/>
          <a:chOff x="0" y="0"/>
          <a:chExt cx="0" cy="0"/>
        </a:xfrm>
      </p:grpSpPr>
      <p:sp>
        <p:nvSpPr>
          <p:cNvPr id="165" name="Google Shape;165;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6" name="Google Shape;166;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7" name="Google Shape;167;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8" name="Google Shape;168;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69" name="Google Shape;169;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5" name="Google Shape;175;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6" name="Google Shape;176;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7" name="Google Shape;177;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3" name="Google Shape;183;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4" name="Google Shape;184;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5" name="Google Shape;185;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6" name="Google Shape;186;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7" name="Google Shape;187;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8" name="Google Shape;188;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2" name="Shape 192"/>
        <p:cNvGrpSpPr/>
        <p:nvPr/>
      </p:nvGrpSpPr>
      <p:grpSpPr>
        <a:xfrm>
          <a:off x="0" y="0"/>
          <a:ext cx="0" cy="0"/>
          <a:chOff x="0" y="0"/>
          <a:chExt cx="0" cy="0"/>
        </a:xfrm>
      </p:grpSpPr>
      <p:sp>
        <p:nvSpPr>
          <p:cNvPr id="193" name="Google Shape;193;p22"/>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22"/>
          <p:cNvSpPr txBox="1"/>
          <p:nvPr>
            <p:ph type="title"/>
          </p:nvPr>
        </p:nvSpPr>
        <p:spPr>
          <a:xfrm>
            <a:off x="571500" y="499475"/>
            <a:ext cx="17049900" cy="1791300"/>
          </a:xfrm>
          <a:prstGeom prst="rect">
            <a:avLst/>
          </a:prstGeom>
          <a:noFill/>
          <a:ln>
            <a:noFill/>
          </a:ln>
        </p:spPr>
        <p:txBody>
          <a:bodyPr anchorCtr="0" anchor="t" bIns="0" lIns="0" spcFirstLastPara="1" rIns="0" wrap="square" tIns="12700">
            <a:spAutoFit/>
          </a:bodyPr>
          <a:lstStyle/>
          <a:p>
            <a:pPr indent="44450" lvl="0" marL="12700" marR="5080" rtl="0" algn="l">
              <a:lnSpc>
                <a:spcPct val="109090"/>
              </a:lnSpc>
              <a:spcBef>
                <a:spcPts val="0"/>
              </a:spcBef>
              <a:spcAft>
                <a:spcPts val="0"/>
              </a:spcAft>
              <a:buNone/>
            </a:pPr>
            <a:r>
              <a:rPr lang="en-US">
                <a:solidFill>
                  <a:schemeClr val="lt1"/>
                </a:solidFill>
              </a:rPr>
              <a:t>GRIFFIN CITIZENSHIP RECOGNITION AWARD</a:t>
            </a:r>
            <a:endParaRPr>
              <a:solidFill>
                <a:schemeClr val="lt1"/>
              </a:solidFill>
            </a:endParaRPr>
          </a:p>
          <a:p>
            <a:pPr indent="0" lvl="0" marL="12700" rtl="0" algn="l">
              <a:lnSpc>
                <a:spcPct val="100000"/>
              </a:lnSpc>
              <a:spcBef>
                <a:spcPts val="0"/>
              </a:spcBef>
              <a:spcAft>
                <a:spcPts val="0"/>
              </a:spcAft>
              <a:buNone/>
            </a:pPr>
            <a:r>
              <a:t/>
            </a:r>
            <a:endParaRPr sz="5500"/>
          </a:p>
        </p:txBody>
      </p:sp>
      <p:sp>
        <p:nvSpPr>
          <p:cNvPr id="195" name="Google Shape;195;p22"/>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22"/>
          <p:cNvSpPr txBox="1"/>
          <p:nvPr/>
        </p:nvSpPr>
        <p:spPr>
          <a:xfrm>
            <a:off x="528600" y="3182325"/>
            <a:ext cx="17230800" cy="481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900">
                <a:solidFill>
                  <a:schemeClr val="lt1"/>
                </a:solidFill>
                <a:latin typeface="Calibri"/>
                <a:ea typeface="Calibri"/>
                <a:cs typeface="Calibri"/>
                <a:sym typeface="Calibri"/>
              </a:rPr>
              <a:t>To develop confident, self-reliant, independent, positive learners with a sense of self-esteem and ability to make decisions and take responsibility of their lives and contributions to their community. </a:t>
            </a:r>
            <a:endParaRPr sz="5900">
              <a:solidFill>
                <a:schemeClr val="lt1"/>
              </a:solidFill>
              <a:latin typeface="Calibri"/>
              <a:ea typeface="Calibri"/>
              <a:cs typeface="Calibri"/>
              <a:sym typeface="Calibri"/>
            </a:endParaRPr>
          </a:p>
          <a:p>
            <a:pPr indent="-342900" lvl="0" marL="342900" rtl="0" algn="ctr">
              <a:spcBef>
                <a:spcPts val="720"/>
              </a:spcBef>
              <a:spcAft>
                <a:spcPts val="0"/>
              </a:spcAft>
              <a:buNone/>
            </a:pPr>
            <a:r>
              <a:t/>
            </a:r>
            <a:endParaRPr sz="5900">
              <a:solidFill>
                <a:srgbClr val="FF0000"/>
              </a:solidFill>
              <a:highlight>
                <a:schemeClr val="lt1"/>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2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23"/>
          <p:cNvSpPr txBox="1"/>
          <p:nvPr>
            <p:ph type="title"/>
          </p:nvPr>
        </p:nvSpPr>
        <p:spPr>
          <a:xfrm>
            <a:off x="571500" y="499475"/>
            <a:ext cx="17049900" cy="1791300"/>
          </a:xfrm>
          <a:prstGeom prst="rect">
            <a:avLst/>
          </a:prstGeom>
          <a:noFill/>
          <a:ln>
            <a:noFill/>
          </a:ln>
        </p:spPr>
        <p:txBody>
          <a:bodyPr anchorCtr="0" anchor="t" bIns="0" lIns="0" spcFirstLastPara="1" rIns="0" wrap="square" tIns="12700">
            <a:spAutoFit/>
          </a:bodyPr>
          <a:lstStyle/>
          <a:p>
            <a:pPr indent="44450" lvl="0" marL="12700" marR="5080" rtl="0" algn="l">
              <a:lnSpc>
                <a:spcPct val="109090"/>
              </a:lnSpc>
              <a:spcBef>
                <a:spcPts val="0"/>
              </a:spcBef>
              <a:spcAft>
                <a:spcPts val="0"/>
              </a:spcAft>
              <a:buNone/>
            </a:pPr>
            <a:r>
              <a:rPr lang="en-US">
                <a:solidFill>
                  <a:schemeClr val="lt1"/>
                </a:solidFill>
              </a:rPr>
              <a:t>GRIFFIN CITIZENSHIP RECOGNITION AWARD</a:t>
            </a:r>
            <a:endParaRPr>
              <a:solidFill>
                <a:schemeClr val="lt1"/>
              </a:solidFill>
            </a:endParaRPr>
          </a:p>
          <a:p>
            <a:pPr indent="0" lvl="0" marL="12700" rtl="0" algn="l">
              <a:lnSpc>
                <a:spcPct val="100000"/>
              </a:lnSpc>
              <a:spcBef>
                <a:spcPts val="0"/>
              </a:spcBef>
              <a:spcAft>
                <a:spcPts val="0"/>
              </a:spcAft>
              <a:buNone/>
            </a:pPr>
            <a:r>
              <a:t/>
            </a:r>
            <a:endParaRPr sz="5500"/>
          </a:p>
        </p:txBody>
      </p:sp>
      <p:sp>
        <p:nvSpPr>
          <p:cNvPr id="203" name="Google Shape;203;p2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204" name="Google Shape;204;p23"/>
          <p:cNvGraphicFramePr/>
          <p:nvPr/>
        </p:nvGraphicFramePr>
        <p:xfrm>
          <a:off x="571492" y="3681127"/>
          <a:ext cx="3000000" cy="3000000"/>
        </p:xfrm>
        <a:graphic>
          <a:graphicData uri="http://schemas.openxmlformats.org/drawingml/2006/table">
            <a:tbl>
              <a:tblPr>
                <a:noFill/>
                <a:tableStyleId>{53829A49-E035-4AC6-B1D1-0D7BBC5DEF00}</a:tableStyleId>
              </a:tblPr>
              <a:tblGrid>
                <a:gridCol w="5460775"/>
                <a:gridCol w="5460775"/>
                <a:gridCol w="5460775"/>
              </a:tblGrid>
              <a:tr h="1051850">
                <a:tc gridSpan="3">
                  <a:txBody>
                    <a:bodyPr/>
                    <a:lstStyle/>
                    <a:p>
                      <a:pPr indent="0" lvl="0" marL="0" rtl="0" algn="l">
                        <a:spcBef>
                          <a:spcPts val="0"/>
                        </a:spcBef>
                        <a:spcAft>
                          <a:spcPts val="0"/>
                        </a:spcAft>
                        <a:buNone/>
                      </a:pPr>
                      <a:r>
                        <a:rPr lang="en-US" sz="3900">
                          <a:solidFill>
                            <a:srgbClr val="FFFFFF"/>
                          </a:solidFill>
                          <a:latin typeface="Calibri"/>
                          <a:ea typeface="Calibri"/>
                          <a:cs typeface="Calibri"/>
                          <a:sym typeface="Calibri"/>
                        </a:rPr>
                        <a:t>Settings - home, school and community</a:t>
                      </a:r>
                      <a:endParaRPr sz="3900">
                        <a:solidFill>
                          <a:srgbClr val="FFFFFF"/>
                        </a:solidFill>
                        <a:latin typeface="Calibri"/>
                        <a:ea typeface="Calibri"/>
                        <a:cs typeface="Calibri"/>
                        <a:sym typeface="Calibri"/>
                      </a:endParaRPr>
                    </a:p>
                  </a:txBody>
                  <a:tcPr marT="190050" marB="190050" marR="75600" marL="756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c hMerge="1"/>
              </a:tr>
              <a:tr h="2795200">
                <a:tc>
                  <a:txBody>
                    <a:bodyPr/>
                    <a:lstStyle/>
                    <a:p>
                      <a:pPr indent="0" lvl="0" marL="0" rtl="0" algn="l">
                        <a:spcBef>
                          <a:spcPts val="0"/>
                        </a:spcBef>
                        <a:spcAft>
                          <a:spcPts val="0"/>
                        </a:spcAft>
                        <a:buNone/>
                      </a:pPr>
                      <a:r>
                        <a:rPr lang="en-US" sz="3900">
                          <a:solidFill>
                            <a:srgbClr val="FFFFFF"/>
                          </a:solidFill>
                          <a:latin typeface="Calibri"/>
                          <a:ea typeface="Calibri"/>
                          <a:cs typeface="Calibri"/>
                          <a:sym typeface="Calibri"/>
                        </a:rPr>
                        <a:t>1: Intrinsic</a:t>
                      </a:r>
                      <a:endParaRPr sz="3900">
                        <a:solidFill>
                          <a:srgbClr val="FFFFFF"/>
                        </a:solidFill>
                        <a:latin typeface="Calibri"/>
                        <a:ea typeface="Calibri"/>
                        <a:cs typeface="Calibri"/>
                        <a:sym typeface="Calibri"/>
                      </a:endParaRPr>
                    </a:p>
                    <a:p>
                      <a:pPr indent="0" lvl="0" marL="0" rtl="0" algn="l">
                        <a:spcBef>
                          <a:spcPts val="0"/>
                        </a:spcBef>
                        <a:spcAft>
                          <a:spcPts val="0"/>
                        </a:spcAft>
                        <a:buNone/>
                      </a:pPr>
                      <a:r>
                        <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Integrity</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Responsibility </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Respect</a:t>
                      </a:r>
                      <a:endParaRPr sz="3900">
                        <a:solidFill>
                          <a:srgbClr val="FFFFFF"/>
                        </a:solidFill>
                        <a:latin typeface="Calibri"/>
                        <a:ea typeface="Calibri"/>
                        <a:cs typeface="Calibri"/>
                        <a:sym typeface="Calibri"/>
                      </a:endParaRPr>
                    </a:p>
                  </a:txBody>
                  <a:tcPr marT="190050" marB="190050" marR="75600" marL="756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3900">
                          <a:solidFill>
                            <a:srgbClr val="FFFFFF"/>
                          </a:solidFill>
                          <a:latin typeface="Calibri"/>
                          <a:ea typeface="Calibri"/>
                          <a:cs typeface="Calibri"/>
                          <a:sym typeface="Calibri"/>
                        </a:rPr>
                        <a:t>2: Personal</a:t>
                      </a:r>
                      <a:endParaRPr sz="3900">
                        <a:solidFill>
                          <a:srgbClr val="FFFFFF"/>
                        </a:solidFill>
                        <a:latin typeface="Calibri"/>
                        <a:ea typeface="Calibri"/>
                        <a:cs typeface="Calibri"/>
                        <a:sym typeface="Calibri"/>
                      </a:endParaRPr>
                    </a:p>
                    <a:p>
                      <a:pPr indent="0" lvl="0" marL="0" rtl="0" algn="l">
                        <a:spcBef>
                          <a:spcPts val="0"/>
                        </a:spcBef>
                        <a:spcAft>
                          <a:spcPts val="0"/>
                        </a:spcAft>
                        <a:buNone/>
                      </a:pPr>
                      <a:r>
                        <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Excellence</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Cooperation</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Participation</a:t>
                      </a:r>
                      <a:endParaRPr sz="3900">
                        <a:solidFill>
                          <a:srgbClr val="FFFFFF"/>
                        </a:solidFill>
                        <a:latin typeface="Calibri"/>
                        <a:ea typeface="Calibri"/>
                        <a:cs typeface="Calibri"/>
                        <a:sym typeface="Calibri"/>
                      </a:endParaRPr>
                    </a:p>
                  </a:txBody>
                  <a:tcPr marT="190050" marB="190050" marR="75600" marL="756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3900">
                          <a:solidFill>
                            <a:srgbClr val="FFFFFF"/>
                          </a:solidFill>
                          <a:latin typeface="Calibri"/>
                          <a:ea typeface="Calibri"/>
                          <a:cs typeface="Calibri"/>
                          <a:sym typeface="Calibri"/>
                        </a:rPr>
                        <a:t>3: Civic Awareness</a:t>
                      </a:r>
                      <a:endParaRPr sz="3900">
                        <a:solidFill>
                          <a:srgbClr val="FFFFFF"/>
                        </a:solidFill>
                        <a:latin typeface="Calibri"/>
                        <a:ea typeface="Calibri"/>
                        <a:cs typeface="Calibri"/>
                        <a:sym typeface="Calibri"/>
                      </a:endParaRPr>
                    </a:p>
                    <a:p>
                      <a:pPr indent="0" lvl="0" marL="0" rtl="0" algn="l">
                        <a:spcBef>
                          <a:spcPts val="0"/>
                        </a:spcBef>
                        <a:spcAft>
                          <a:spcPts val="0"/>
                        </a:spcAft>
                        <a:buNone/>
                      </a:pPr>
                      <a:r>
                        <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Care</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Fairness</a:t>
                      </a:r>
                      <a:endParaRPr sz="3900">
                        <a:solidFill>
                          <a:srgbClr val="FFFFFF"/>
                        </a:solidFill>
                        <a:latin typeface="Calibri"/>
                        <a:ea typeface="Calibri"/>
                        <a:cs typeface="Calibri"/>
                        <a:sym typeface="Calibri"/>
                      </a:endParaRPr>
                    </a:p>
                    <a:p>
                      <a:pPr indent="-730250" lvl="0" marL="952500" rtl="0" algn="l">
                        <a:spcBef>
                          <a:spcPts val="0"/>
                        </a:spcBef>
                        <a:spcAft>
                          <a:spcPts val="0"/>
                        </a:spcAft>
                        <a:buClr>
                          <a:srgbClr val="FFFFFF"/>
                        </a:buClr>
                        <a:buSzPts val="3900"/>
                        <a:buFont typeface="Calibri"/>
                        <a:buChar char="★"/>
                      </a:pPr>
                      <a:r>
                        <a:rPr lang="en-US" sz="3900">
                          <a:solidFill>
                            <a:srgbClr val="FFFFFF"/>
                          </a:solidFill>
                          <a:latin typeface="Calibri"/>
                          <a:ea typeface="Calibri"/>
                          <a:cs typeface="Calibri"/>
                          <a:sym typeface="Calibri"/>
                        </a:rPr>
                        <a:t>Democracy</a:t>
                      </a:r>
                      <a:endParaRPr sz="3900">
                        <a:solidFill>
                          <a:srgbClr val="FFFFFF"/>
                        </a:solidFill>
                        <a:latin typeface="Calibri"/>
                        <a:ea typeface="Calibri"/>
                        <a:cs typeface="Calibri"/>
                        <a:sym typeface="Calibri"/>
                      </a:endParaRPr>
                    </a:p>
                  </a:txBody>
                  <a:tcPr marT="190050" marB="190050" marR="75600" marL="7560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
        <p:nvSpPr>
          <p:cNvPr id="205" name="Google Shape;205;p23"/>
          <p:cNvSpPr txBox="1"/>
          <p:nvPr/>
        </p:nvSpPr>
        <p:spPr>
          <a:xfrm>
            <a:off x="571500" y="2610200"/>
            <a:ext cx="8500200" cy="751500"/>
          </a:xfrm>
          <a:prstGeom prst="rect">
            <a:avLst/>
          </a:prstGeom>
          <a:noFill/>
          <a:ln>
            <a:noFill/>
          </a:ln>
        </p:spPr>
        <p:txBody>
          <a:bodyPr anchorCtr="0" anchor="t" bIns="0" lIns="0" spcFirstLastPara="1" rIns="0" wrap="square" tIns="104125">
            <a:spAutoFit/>
          </a:bodyPr>
          <a:lstStyle/>
          <a:p>
            <a:pPr indent="454025" lvl="0" marL="12700" marR="5080" rtl="0" algn="l">
              <a:lnSpc>
                <a:spcPct val="103571"/>
              </a:lnSpc>
              <a:spcBef>
                <a:spcPts val="0"/>
              </a:spcBef>
              <a:spcAft>
                <a:spcPts val="0"/>
              </a:spcAft>
              <a:buNone/>
            </a:pPr>
            <a:r>
              <a:rPr b="1" lang="en-US" sz="4200">
                <a:solidFill>
                  <a:srgbClr val="FF1616"/>
                </a:solidFill>
                <a:latin typeface="Gill Sans"/>
                <a:ea typeface="Gill Sans"/>
                <a:cs typeface="Gill Sans"/>
                <a:sym typeface="Gill Sans"/>
              </a:rPr>
              <a:t>VALUES AND SETTINGS</a:t>
            </a:r>
            <a:endParaRPr sz="4200">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24"/>
          <p:cNvSpPr/>
          <p:nvPr/>
        </p:nvSpPr>
        <p:spPr>
          <a:xfrm>
            <a:off x="0" y="0"/>
            <a:ext cx="18288000" cy="10283857"/>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1" name="Google Shape;211;p24"/>
          <p:cNvSpPr txBox="1"/>
          <p:nvPr>
            <p:ph type="title"/>
          </p:nvPr>
        </p:nvSpPr>
        <p:spPr>
          <a:xfrm>
            <a:off x="571500" y="499475"/>
            <a:ext cx="17049900" cy="1791300"/>
          </a:xfrm>
          <a:prstGeom prst="rect">
            <a:avLst/>
          </a:prstGeom>
          <a:noFill/>
          <a:ln>
            <a:noFill/>
          </a:ln>
        </p:spPr>
        <p:txBody>
          <a:bodyPr anchorCtr="0" anchor="t" bIns="0" lIns="0" spcFirstLastPara="1" rIns="0" wrap="square" tIns="12700">
            <a:spAutoFit/>
          </a:bodyPr>
          <a:lstStyle/>
          <a:p>
            <a:pPr indent="44450" lvl="0" marL="12700" marR="5080" rtl="0" algn="l">
              <a:lnSpc>
                <a:spcPct val="109090"/>
              </a:lnSpc>
              <a:spcBef>
                <a:spcPts val="0"/>
              </a:spcBef>
              <a:spcAft>
                <a:spcPts val="0"/>
              </a:spcAft>
              <a:buClr>
                <a:schemeClr val="dk1"/>
              </a:buClr>
              <a:buFont typeface="Arial"/>
              <a:buNone/>
            </a:pPr>
            <a:r>
              <a:rPr lang="en-US">
                <a:solidFill>
                  <a:schemeClr val="lt1"/>
                </a:solidFill>
              </a:rPr>
              <a:t>GRIFFIN CITIZENSHIP RECOGNITION AWARD</a:t>
            </a:r>
            <a:endParaRPr>
              <a:solidFill>
                <a:schemeClr val="lt1"/>
              </a:solidFill>
            </a:endParaRPr>
          </a:p>
          <a:p>
            <a:pPr indent="0" lvl="0" marL="12700" rtl="0" algn="l">
              <a:lnSpc>
                <a:spcPct val="100000"/>
              </a:lnSpc>
              <a:spcBef>
                <a:spcPts val="0"/>
              </a:spcBef>
              <a:spcAft>
                <a:spcPts val="0"/>
              </a:spcAft>
              <a:buNone/>
            </a:pPr>
            <a:r>
              <a:t/>
            </a:r>
            <a:endParaRPr sz="5500"/>
          </a:p>
        </p:txBody>
      </p:sp>
      <p:sp>
        <p:nvSpPr>
          <p:cNvPr id="212" name="Google Shape;212;p24"/>
          <p:cNvSpPr txBox="1"/>
          <p:nvPr>
            <p:ph type="title"/>
          </p:nvPr>
        </p:nvSpPr>
        <p:spPr>
          <a:xfrm>
            <a:off x="309600" y="2057200"/>
            <a:ext cx="17573700" cy="7684500"/>
          </a:xfrm>
          <a:prstGeom prst="rect">
            <a:avLst/>
          </a:prstGeom>
          <a:noFill/>
          <a:ln>
            <a:noFill/>
          </a:ln>
        </p:spPr>
        <p:txBody>
          <a:bodyPr anchorCtr="0" anchor="t" bIns="0" lIns="0" spcFirstLastPara="1" rIns="0" wrap="square" tIns="12700">
            <a:spAutoFit/>
          </a:bodyPr>
          <a:lstStyle/>
          <a:p>
            <a:pPr indent="0" lvl="0" marL="0" rtl="0" algn="just">
              <a:spcBef>
                <a:spcPts val="0"/>
              </a:spcBef>
              <a:spcAft>
                <a:spcPts val="0"/>
              </a:spcAft>
              <a:buNone/>
            </a:pPr>
            <a:r>
              <a:t/>
            </a:r>
            <a:endParaRPr b="0" sz="3600">
              <a:solidFill>
                <a:srgbClr val="FFFFFF"/>
              </a:solidFill>
              <a:latin typeface="Calibri"/>
              <a:ea typeface="Calibri"/>
              <a:cs typeface="Calibri"/>
              <a:sym typeface="Calibri"/>
            </a:endParaRPr>
          </a:p>
          <a:p>
            <a:pPr indent="-457200" lvl="0" marL="457200" rtl="0" algn="l">
              <a:lnSpc>
                <a:spcPct val="90000"/>
              </a:lnSpc>
              <a:spcBef>
                <a:spcPts val="480"/>
              </a:spcBef>
              <a:spcAft>
                <a:spcPts val="0"/>
              </a:spcAft>
              <a:buClr>
                <a:srgbClr val="FFFFFF"/>
              </a:buClr>
              <a:buSzPts val="3600"/>
              <a:buFont typeface="Calibri"/>
              <a:buChar char="●"/>
            </a:pPr>
            <a:r>
              <a:rPr b="0" lang="en-US" sz="3600">
                <a:solidFill>
                  <a:srgbClr val="FFFFFF"/>
                </a:solidFill>
                <a:latin typeface="Calibri"/>
                <a:ea typeface="Calibri"/>
                <a:cs typeface="Calibri"/>
                <a:sym typeface="Calibri"/>
              </a:rPr>
              <a:t>D</a:t>
            </a:r>
            <a:r>
              <a:rPr b="0" lang="en-US" sz="3600">
                <a:solidFill>
                  <a:srgbClr val="FFFFFF"/>
                </a:solidFill>
                <a:latin typeface="Calibri"/>
                <a:ea typeface="Calibri"/>
                <a:cs typeface="Calibri"/>
                <a:sym typeface="Calibri"/>
              </a:rPr>
              <a:t>emonstrate achievement of at least 1 value in each setting, in each group (total of 9 pieces of evidence). Evidence can be in the form of drawings, photos and written annotations. </a:t>
            </a:r>
            <a:endParaRPr b="0" sz="3600">
              <a:solidFill>
                <a:srgbClr val="FFFFFF"/>
              </a:solidFill>
              <a:latin typeface="Calibri"/>
              <a:ea typeface="Calibri"/>
              <a:cs typeface="Calibri"/>
              <a:sym typeface="Calibri"/>
            </a:endParaRPr>
          </a:p>
          <a:p>
            <a:pPr indent="0" lvl="0" marL="457200" rtl="0" algn="l">
              <a:lnSpc>
                <a:spcPct val="90000"/>
              </a:lnSpc>
              <a:spcBef>
                <a:spcPts val="480"/>
              </a:spcBef>
              <a:spcAft>
                <a:spcPts val="0"/>
              </a:spcAft>
              <a:buNone/>
            </a:pPr>
            <a:r>
              <a:t/>
            </a:r>
            <a:endParaRPr b="0" sz="3600">
              <a:solidFill>
                <a:srgbClr val="FFFFFF"/>
              </a:solidFill>
              <a:latin typeface="Calibri"/>
              <a:ea typeface="Calibri"/>
              <a:cs typeface="Calibri"/>
              <a:sym typeface="Calibri"/>
            </a:endParaRPr>
          </a:p>
          <a:p>
            <a:pPr indent="-457200" lvl="0" marL="457200" rtl="0" algn="l">
              <a:lnSpc>
                <a:spcPct val="90000"/>
              </a:lnSpc>
              <a:spcBef>
                <a:spcPts val="480"/>
              </a:spcBef>
              <a:spcAft>
                <a:spcPts val="0"/>
              </a:spcAft>
              <a:buClr>
                <a:srgbClr val="FFFFFF"/>
              </a:buClr>
              <a:buSzPts val="3600"/>
              <a:buFont typeface="Calibri"/>
              <a:buChar char="●"/>
            </a:pPr>
            <a:r>
              <a:rPr b="0" lang="en-US" sz="3600">
                <a:solidFill>
                  <a:srgbClr val="FFFFFF"/>
                </a:solidFill>
                <a:latin typeface="Calibri"/>
                <a:ea typeface="Calibri"/>
                <a:cs typeface="Calibri"/>
                <a:sym typeface="Calibri"/>
              </a:rPr>
              <a:t>Students will attend regular meetings with Miss Leckie at lunch time throughout each term to show their progress and receive feedback. </a:t>
            </a:r>
            <a:endParaRPr b="0" sz="3600">
              <a:solidFill>
                <a:srgbClr val="FFFFFF"/>
              </a:solidFill>
              <a:latin typeface="Calibri"/>
              <a:ea typeface="Calibri"/>
              <a:cs typeface="Calibri"/>
              <a:sym typeface="Calibri"/>
            </a:endParaRPr>
          </a:p>
          <a:p>
            <a:pPr indent="0" lvl="0" marL="457200" rtl="0" algn="l">
              <a:lnSpc>
                <a:spcPct val="90000"/>
              </a:lnSpc>
              <a:spcBef>
                <a:spcPts val="480"/>
              </a:spcBef>
              <a:spcAft>
                <a:spcPts val="0"/>
              </a:spcAft>
              <a:buNone/>
            </a:pPr>
            <a:r>
              <a:t/>
            </a:r>
            <a:endParaRPr b="0" sz="3600">
              <a:solidFill>
                <a:srgbClr val="FFFFFF"/>
              </a:solidFill>
              <a:latin typeface="Calibri"/>
              <a:ea typeface="Calibri"/>
              <a:cs typeface="Calibri"/>
              <a:sym typeface="Calibri"/>
            </a:endParaRPr>
          </a:p>
          <a:p>
            <a:pPr indent="-457200" lvl="0" marL="457200" rtl="0" algn="just">
              <a:spcBef>
                <a:spcPts val="0"/>
              </a:spcBef>
              <a:spcAft>
                <a:spcPts val="0"/>
              </a:spcAft>
              <a:buClr>
                <a:srgbClr val="FFFFFF"/>
              </a:buClr>
              <a:buSzPts val="3600"/>
              <a:buFont typeface="Calibri"/>
              <a:buChar char="●"/>
            </a:pPr>
            <a:r>
              <a:rPr b="0" lang="en-US" sz="3600">
                <a:solidFill>
                  <a:srgbClr val="FFFFFF"/>
                </a:solidFill>
                <a:latin typeface="Calibri"/>
                <a:ea typeface="Calibri"/>
                <a:cs typeface="Calibri"/>
                <a:sym typeface="Calibri"/>
              </a:rPr>
              <a:t>Students will participate in fundraising events and activities to support the school and their local community.</a:t>
            </a:r>
            <a:endParaRPr b="0" sz="3600">
              <a:solidFill>
                <a:srgbClr val="FFFFFF"/>
              </a:solidFill>
              <a:latin typeface="Calibri"/>
              <a:ea typeface="Calibri"/>
              <a:cs typeface="Calibri"/>
              <a:sym typeface="Calibri"/>
            </a:endParaRPr>
          </a:p>
          <a:p>
            <a:pPr indent="0" lvl="0" marL="457200" rtl="0" algn="just">
              <a:spcBef>
                <a:spcPts val="0"/>
              </a:spcBef>
              <a:spcAft>
                <a:spcPts val="0"/>
              </a:spcAft>
              <a:buNone/>
            </a:pPr>
            <a:r>
              <a:t/>
            </a:r>
            <a:endParaRPr b="0" sz="3600">
              <a:solidFill>
                <a:srgbClr val="FFFFFF"/>
              </a:solidFill>
              <a:latin typeface="Calibri"/>
              <a:ea typeface="Calibri"/>
              <a:cs typeface="Calibri"/>
              <a:sym typeface="Calibri"/>
            </a:endParaRPr>
          </a:p>
          <a:p>
            <a:pPr indent="-457200" lvl="0" marL="457200" rtl="0" algn="just">
              <a:spcBef>
                <a:spcPts val="0"/>
              </a:spcBef>
              <a:spcAft>
                <a:spcPts val="0"/>
              </a:spcAft>
              <a:buClr>
                <a:srgbClr val="FFFFFF"/>
              </a:buClr>
              <a:buSzPts val="3600"/>
              <a:buFont typeface="Calibri"/>
              <a:buChar char="●"/>
            </a:pPr>
            <a:r>
              <a:rPr b="0" lang="en-US" sz="3600">
                <a:solidFill>
                  <a:srgbClr val="FFFFFF"/>
                </a:solidFill>
                <a:latin typeface="Calibri"/>
                <a:ea typeface="Calibri"/>
                <a:cs typeface="Calibri"/>
                <a:sym typeface="Calibri"/>
              </a:rPr>
              <a:t>Students will present their portfolio at an interview with a panel that includes Mr Meaney, Miss Rox, Miss Leckie, Miss Milledge, a P&amp;C representative and members of our SRC. </a:t>
            </a:r>
            <a:endParaRPr b="0" sz="3600">
              <a:solidFill>
                <a:srgbClr val="FFFFFF"/>
              </a:solidFill>
              <a:latin typeface="Calibri"/>
              <a:ea typeface="Calibri"/>
              <a:cs typeface="Calibri"/>
              <a:sym typeface="Calibri"/>
            </a:endParaRPr>
          </a:p>
          <a:p>
            <a:pPr indent="0" lvl="0" marL="457200" rtl="0" algn="just">
              <a:spcBef>
                <a:spcPts val="0"/>
              </a:spcBef>
              <a:spcAft>
                <a:spcPts val="0"/>
              </a:spcAft>
              <a:buNone/>
            </a:pPr>
            <a:r>
              <a:t/>
            </a:r>
            <a:endParaRPr b="0" sz="3600">
              <a:solidFill>
                <a:srgbClr val="FFFFFF"/>
              </a:solidFill>
              <a:latin typeface="Calibri"/>
              <a:ea typeface="Calibri"/>
              <a:cs typeface="Calibri"/>
              <a:sym typeface="Calibri"/>
            </a:endParaRPr>
          </a:p>
          <a:p>
            <a:pPr indent="-457200" lvl="0" marL="457200" rtl="0" algn="just">
              <a:spcBef>
                <a:spcPts val="0"/>
              </a:spcBef>
              <a:spcAft>
                <a:spcPts val="0"/>
              </a:spcAft>
              <a:buClr>
                <a:srgbClr val="FFFFFF"/>
              </a:buClr>
              <a:buSzPts val="3600"/>
              <a:buFont typeface="Calibri"/>
              <a:buChar char="●"/>
            </a:pPr>
            <a:r>
              <a:rPr b="0" lang="en-US" sz="3600">
                <a:solidFill>
                  <a:srgbClr val="FFFFFF"/>
                </a:solidFill>
                <a:latin typeface="Calibri"/>
                <a:ea typeface="Calibri"/>
                <a:cs typeface="Calibri"/>
                <a:sym typeface="Calibri"/>
              </a:rPr>
              <a:t>If students are successful, they will receive an award at presentation day.</a:t>
            </a:r>
            <a:endParaRPr b="0" sz="3600">
              <a:solidFill>
                <a:srgbClr val="FFFFFF"/>
              </a:solidFill>
              <a:latin typeface="Calibri"/>
              <a:ea typeface="Calibri"/>
              <a:cs typeface="Calibri"/>
              <a:sym typeface="Calibri"/>
            </a:endParaRPr>
          </a:p>
        </p:txBody>
      </p:sp>
      <p:sp>
        <p:nvSpPr>
          <p:cNvPr id="213" name="Google Shape;213;p24"/>
          <p:cNvSpPr txBox="1"/>
          <p:nvPr/>
        </p:nvSpPr>
        <p:spPr>
          <a:xfrm>
            <a:off x="309600" y="1615475"/>
            <a:ext cx="8500200" cy="751500"/>
          </a:xfrm>
          <a:prstGeom prst="rect">
            <a:avLst/>
          </a:prstGeom>
          <a:noFill/>
          <a:ln>
            <a:noFill/>
          </a:ln>
        </p:spPr>
        <p:txBody>
          <a:bodyPr anchorCtr="0" anchor="t" bIns="0" lIns="0" spcFirstLastPara="1" rIns="0" wrap="square" tIns="104125">
            <a:spAutoFit/>
          </a:bodyPr>
          <a:lstStyle/>
          <a:p>
            <a:pPr indent="454025" lvl="0" marL="12700" marR="5080" rtl="0" algn="l">
              <a:lnSpc>
                <a:spcPct val="103571"/>
              </a:lnSpc>
              <a:spcBef>
                <a:spcPts val="0"/>
              </a:spcBef>
              <a:spcAft>
                <a:spcPts val="0"/>
              </a:spcAft>
              <a:buNone/>
            </a:pPr>
            <a:r>
              <a:rPr b="1" lang="en-US" sz="4200">
                <a:solidFill>
                  <a:srgbClr val="FF1616"/>
                </a:solidFill>
                <a:latin typeface="Gill Sans"/>
                <a:ea typeface="Gill Sans"/>
                <a:cs typeface="Gill Sans"/>
                <a:sym typeface="Gill Sans"/>
              </a:rPr>
              <a:t>WHAT IS INVOLVED:</a:t>
            </a:r>
            <a:endParaRPr sz="4200">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25"/>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9" name="Google Shape;219;p25"/>
          <p:cNvSpPr txBox="1"/>
          <p:nvPr>
            <p:ph type="title"/>
          </p:nvPr>
        </p:nvSpPr>
        <p:spPr>
          <a:xfrm>
            <a:off x="571500" y="499475"/>
            <a:ext cx="17049900" cy="1791300"/>
          </a:xfrm>
          <a:prstGeom prst="rect">
            <a:avLst/>
          </a:prstGeom>
          <a:noFill/>
          <a:ln>
            <a:noFill/>
          </a:ln>
        </p:spPr>
        <p:txBody>
          <a:bodyPr anchorCtr="0" anchor="t" bIns="0" lIns="0" spcFirstLastPara="1" rIns="0" wrap="square" tIns="12700">
            <a:spAutoFit/>
          </a:bodyPr>
          <a:lstStyle/>
          <a:p>
            <a:pPr indent="44450" lvl="0" marL="12700" marR="5080" rtl="0" algn="l">
              <a:lnSpc>
                <a:spcPct val="109090"/>
              </a:lnSpc>
              <a:spcBef>
                <a:spcPts val="0"/>
              </a:spcBef>
              <a:spcAft>
                <a:spcPts val="0"/>
              </a:spcAft>
              <a:buNone/>
            </a:pPr>
            <a:r>
              <a:rPr lang="en-US">
                <a:solidFill>
                  <a:schemeClr val="lt1"/>
                </a:solidFill>
              </a:rPr>
              <a:t>GRIFFIN CITIZENSHIP RECOGNITION AWARD</a:t>
            </a:r>
            <a:endParaRPr>
              <a:solidFill>
                <a:schemeClr val="lt1"/>
              </a:solidFill>
            </a:endParaRPr>
          </a:p>
          <a:p>
            <a:pPr indent="0" lvl="0" marL="12700" rtl="0" algn="l">
              <a:lnSpc>
                <a:spcPct val="100000"/>
              </a:lnSpc>
              <a:spcBef>
                <a:spcPts val="0"/>
              </a:spcBef>
              <a:spcAft>
                <a:spcPts val="0"/>
              </a:spcAft>
              <a:buNone/>
            </a:pPr>
            <a:r>
              <a:t/>
            </a:r>
            <a:endParaRPr sz="5500"/>
          </a:p>
        </p:txBody>
      </p:sp>
      <p:sp>
        <p:nvSpPr>
          <p:cNvPr id="220" name="Google Shape;220;p25"/>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1" name="Google Shape;221;p25"/>
          <p:cNvSpPr txBox="1"/>
          <p:nvPr>
            <p:ph type="title"/>
          </p:nvPr>
        </p:nvSpPr>
        <p:spPr>
          <a:xfrm>
            <a:off x="357150" y="8134775"/>
            <a:ext cx="17573700" cy="6132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b="0" lang="en-US" sz="3900">
                <a:solidFill>
                  <a:srgbClr val="FFFFFF"/>
                </a:solidFill>
                <a:latin typeface="Calibri"/>
                <a:ea typeface="Calibri"/>
                <a:cs typeface="Calibri"/>
                <a:sym typeface="Calibri"/>
              </a:rPr>
              <a:t>Complete the application and return to Miss Leckie by the Thursday 11 March, 2021. </a:t>
            </a:r>
            <a:endParaRPr b="0" sz="3900">
              <a:solidFill>
                <a:srgbClr val="FFFFFF"/>
              </a:solidFill>
              <a:latin typeface="Calibri"/>
              <a:ea typeface="Calibri"/>
              <a:cs typeface="Calibri"/>
              <a:sym typeface="Calibri"/>
            </a:endParaRPr>
          </a:p>
        </p:txBody>
      </p:sp>
      <p:sp>
        <p:nvSpPr>
          <p:cNvPr id="222" name="Google Shape;222;p25"/>
          <p:cNvSpPr txBox="1"/>
          <p:nvPr/>
        </p:nvSpPr>
        <p:spPr>
          <a:xfrm>
            <a:off x="154800" y="7233575"/>
            <a:ext cx="9548700" cy="751500"/>
          </a:xfrm>
          <a:prstGeom prst="rect">
            <a:avLst/>
          </a:prstGeom>
          <a:noFill/>
          <a:ln>
            <a:noFill/>
          </a:ln>
        </p:spPr>
        <p:txBody>
          <a:bodyPr anchorCtr="0" anchor="t" bIns="0" lIns="0" spcFirstLastPara="1" rIns="0" wrap="square" tIns="104125">
            <a:spAutoFit/>
          </a:bodyPr>
          <a:lstStyle/>
          <a:p>
            <a:pPr indent="454025" lvl="0" marL="12700" marR="5080" rtl="0" algn="l">
              <a:lnSpc>
                <a:spcPct val="103571"/>
              </a:lnSpc>
              <a:spcBef>
                <a:spcPts val="0"/>
              </a:spcBef>
              <a:spcAft>
                <a:spcPts val="0"/>
              </a:spcAft>
              <a:buNone/>
            </a:pPr>
            <a:r>
              <a:rPr b="1" lang="en-US" sz="4200">
                <a:solidFill>
                  <a:srgbClr val="FF1616"/>
                </a:solidFill>
                <a:latin typeface="Gill Sans"/>
                <a:ea typeface="Gill Sans"/>
                <a:cs typeface="Gill Sans"/>
                <a:sym typeface="Gill Sans"/>
              </a:rPr>
              <a:t>IF YOUR CHILD IS INTERESTED</a:t>
            </a:r>
            <a:endParaRPr sz="4200">
              <a:latin typeface="Gill Sans"/>
              <a:ea typeface="Gill Sans"/>
              <a:cs typeface="Gill Sans"/>
              <a:sym typeface="Gill Sans"/>
            </a:endParaRPr>
          </a:p>
        </p:txBody>
      </p:sp>
      <p:sp>
        <p:nvSpPr>
          <p:cNvPr id="223" name="Google Shape;223;p25"/>
          <p:cNvSpPr txBox="1"/>
          <p:nvPr/>
        </p:nvSpPr>
        <p:spPr>
          <a:xfrm>
            <a:off x="711900" y="2033600"/>
            <a:ext cx="14118600" cy="751500"/>
          </a:xfrm>
          <a:prstGeom prst="rect">
            <a:avLst/>
          </a:prstGeom>
          <a:noFill/>
          <a:ln>
            <a:noFill/>
          </a:ln>
        </p:spPr>
        <p:txBody>
          <a:bodyPr anchorCtr="0" anchor="t" bIns="0" lIns="0" spcFirstLastPara="1" rIns="0" wrap="square" tIns="104125">
            <a:spAutoFit/>
          </a:bodyPr>
          <a:lstStyle/>
          <a:p>
            <a:pPr indent="0" lvl="0" marL="12700" marR="5080" rtl="0" algn="l">
              <a:lnSpc>
                <a:spcPct val="103571"/>
              </a:lnSpc>
              <a:spcBef>
                <a:spcPts val="0"/>
              </a:spcBef>
              <a:spcAft>
                <a:spcPts val="0"/>
              </a:spcAft>
              <a:buNone/>
            </a:pPr>
            <a:r>
              <a:rPr b="1" lang="en-US" sz="4200">
                <a:solidFill>
                  <a:srgbClr val="FF1616"/>
                </a:solidFill>
                <a:latin typeface="Gill Sans"/>
                <a:ea typeface="Gill Sans"/>
                <a:cs typeface="Gill Sans"/>
                <a:sym typeface="Gill Sans"/>
              </a:rPr>
              <a:t>DISCUSS THE FOLLOWING WITH YOUR CHILD:</a:t>
            </a:r>
            <a:endParaRPr sz="4200">
              <a:latin typeface="Gill Sans"/>
              <a:ea typeface="Gill Sans"/>
              <a:cs typeface="Gill Sans"/>
              <a:sym typeface="Gill Sans"/>
            </a:endParaRPr>
          </a:p>
        </p:txBody>
      </p:sp>
      <p:sp>
        <p:nvSpPr>
          <p:cNvPr id="224" name="Google Shape;224;p25"/>
          <p:cNvSpPr txBox="1"/>
          <p:nvPr>
            <p:ph type="title"/>
          </p:nvPr>
        </p:nvSpPr>
        <p:spPr>
          <a:xfrm>
            <a:off x="752475" y="2976575"/>
            <a:ext cx="17402100" cy="4107300"/>
          </a:xfrm>
          <a:prstGeom prst="rect">
            <a:avLst/>
          </a:prstGeom>
          <a:noFill/>
          <a:ln>
            <a:noFill/>
          </a:ln>
        </p:spPr>
        <p:txBody>
          <a:bodyPr anchorCtr="0" anchor="t" bIns="0" lIns="0" spcFirstLastPara="1" rIns="0" wrap="square" tIns="12700">
            <a:spAutoFit/>
          </a:bodyPr>
          <a:lstStyle/>
          <a:p>
            <a:pPr indent="-469900" lvl="0" marL="457200" rtl="0" algn="l">
              <a:lnSpc>
                <a:spcPct val="100000"/>
              </a:lnSpc>
              <a:spcBef>
                <a:spcPts val="0"/>
              </a:spcBef>
              <a:spcAft>
                <a:spcPts val="0"/>
              </a:spcAft>
              <a:buClr>
                <a:srgbClr val="FFFFFF"/>
              </a:buClr>
              <a:buSzPts val="3800"/>
              <a:buFont typeface="Calibri"/>
              <a:buChar char="●"/>
            </a:pPr>
            <a:r>
              <a:rPr b="0" lang="en-US" sz="3800">
                <a:solidFill>
                  <a:srgbClr val="FFFFFF"/>
                </a:solidFill>
                <a:latin typeface="Calibri"/>
                <a:ea typeface="Calibri"/>
                <a:cs typeface="Calibri"/>
                <a:sym typeface="Calibri"/>
              </a:rPr>
              <a:t>Whether or not they are interested</a:t>
            </a:r>
            <a:endParaRPr b="0" sz="3800">
              <a:solidFill>
                <a:srgbClr val="FFFFFF"/>
              </a:solidFill>
              <a:latin typeface="Calibri"/>
              <a:ea typeface="Calibri"/>
              <a:cs typeface="Calibri"/>
              <a:sym typeface="Calibri"/>
            </a:endParaRPr>
          </a:p>
          <a:p>
            <a:pPr indent="-469900" lvl="0" marL="457200" rtl="0" algn="l">
              <a:lnSpc>
                <a:spcPct val="100000"/>
              </a:lnSpc>
              <a:spcBef>
                <a:spcPts val="0"/>
              </a:spcBef>
              <a:spcAft>
                <a:spcPts val="0"/>
              </a:spcAft>
              <a:buClr>
                <a:srgbClr val="FFFFFF"/>
              </a:buClr>
              <a:buSzPts val="3800"/>
              <a:buFont typeface="Calibri"/>
              <a:buChar char="●"/>
            </a:pPr>
            <a:r>
              <a:rPr b="0" lang="en-US" sz="3800">
                <a:solidFill>
                  <a:srgbClr val="FFFFFF"/>
                </a:solidFill>
                <a:latin typeface="Calibri"/>
                <a:ea typeface="Calibri"/>
                <a:cs typeface="Calibri"/>
                <a:sym typeface="Calibri"/>
              </a:rPr>
              <a:t>This requires time and effort to complete - it is not something that can be done </a:t>
            </a:r>
            <a:r>
              <a:rPr b="0" lang="en-US" sz="3800">
                <a:solidFill>
                  <a:srgbClr val="FFFFFF"/>
                </a:solidFill>
                <a:latin typeface="Calibri"/>
                <a:ea typeface="Calibri"/>
                <a:cs typeface="Calibri"/>
                <a:sym typeface="Calibri"/>
              </a:rPr>
              <a:t>overnight</a:t>
            </a:r>
            <a:endParaRPr b="0" sz="3800">
              <a:solidFill>
                <a:srgbClr val="FFFFFF"/>
              </a:solidFill>
              <a:latin typeface="Calibri"/>
              <a:ea typeface="Calibri"/>
              <a:cs typeface="Calibri"/>
              <a:sym typeface="Calibri"/>
            </a:endParaRPr>
          </a:p>
          <a:p>
            <a:pPr indent="-469900" lvl="0" marL="457200" rtl="0" algn="l">
              <a:lnSpc>
                <a:spcPct val="100000"/>
              </a:lnSpc>
              <a:spcBef>
                <a:spcPts val="0"/>
              </a:spcBef>
              <a:spcAft>
                <a:spcPts val="0"/>
              </a:spcAft>
              <a:buClr>
                <a:srgbClr val="FFFFFF"/>
              </a:buClr>
              <a:buSzPts val="3800"/>
              <a:buFont typeface="Calibri"/>
              <a:buChar char="●"/>
            </a:pPr>
            <a:r>
              <a:rPr b="0" lang="en-US" sz="3800">
                <a:solidFill>
                  <a:srgbClr val="FFFFFF"/>
                </a:solidFill>
                <a:latin typeface="Calibri"/>
                <a:ea typeface="Calibri"/>
                <a:cs typeface="Calibri"/>
                <a:sym typeface="Calibri"/>
              </a:rPr>
              <a:t>They must </a:t>
            </a:r>
            <a:r>
              <a:rPr b="0" lang="en-US" sz="3800">
                <a:solidFill>
                  <a:srgbClr val="FFFFFF"/>
                </a:solidFill>
                <a:latin typeface="Calibri"/>
                <a:ea typeface="Calibri"/>
                <a:cs typeface="Calibri"/>
                <a:sym typeface="Calibri"/>
              </a:rPr>
              <a:t>attend</a:t>
            </a:r>
            <a:r>
              <a:rPr b="0" lang="en-US" sz="3800">
                <a:solidFill>
                  <a:srgbClr val="FFFFFF"/>
                </a:solidFill>
                <a:latin typeface="Calibri"/>
                <a:ea typeface="Calibri"/>
                <a:cs typeface="Calibri"/>
                <a:sym typeface="Calibri"/>
              </a:rPr>
              <a:t> the required meetings with Miss Leckie to show their progress and adopt the feedback given to them</a:t>
            </a:r>
            <a:endParaRPr b="0" sz="3800">
              <a:solidFill>
                <a:srgbClr val="FFFFFF"/>
              </a:solidFill>
              <a:latin typeface="Calibri"/>
              <a:ea typeface="Calibri"/>
              <a:cs typeface="Calibri"/>
              <a:sym typeface="Calibri"/>
            </a:endParaRPr>
          </a:p>
          <a:p>
            <a:pPr indent="-469900" lvl="0" marL="457200" rtl="0" algn="l">
              <a:lnSpc>
                <a:spcPct val="100000"/>
              </a:lnSpc>
              <a:spcBef>
                <a:spcPts val="0"/>
              </a:spcBef>
              <a:spcAft>
                <a:spcPts val="0"/>
              </a:spcAft>
              <a:buClr>
                <a:srgbClr val="FFFFFF"/>
              </a:buClr>
              <a:buSzPts val="3800"/>
              <a:buFont typeface="Calibri"/>
              <a:buChar char="●"/>
            </a:pPr>
            <a:r>
              <a:rPr b="0" lang="en-US" sz="3800">
                <a:solidFill>
                  <a:srgbClr val="FFFFFF"/>
                </a:solidFill>
                <a:latin typeface="Calibri"/>
                <a:ea typeface="Calibri"/>
                <a:cs typeface="Calibri"/>
                <a:sym typeface="Calibri"/>
              </a:rPr>
              <a:t>They need to participate in </a:t>
            </a:r>
            <a:r>
              <a:rPr b="0" lang="en-US" sz="3800">
                <a:solidFill>
                  <a:srgbClr val="FFFFFF"/>
                </a:solidFill>
                <a:latin typeface="Calibri"/>
                <a:ea typeface="Calibri"/>
                <a:cs typeface="Calibri"/>
                <a:sym typeface="Calibri"/>
              </a:rPr>
              <a:t>various</a:t>
            </a:r>
            <a:r>
              <a:rPr b="0" lang="en-US" sz="3800">
                <a:solidFill>
                  <a:srgbClr val="FFFFFF"/>
                </a:solidFill>
                <a:latin typeface="Calibri"/>
                <a:ea typeface="Calibri"/>
                <a:cs typeface="Calibri"/>
                <a:sym typeface="Calibri"/>
              </a:rPr>
              <a:t> activities to support the school and the Glendenning community</a:t>
            </a:r>
            <a:endParaRPr b="0" sz="3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sp>
        <p:nvSpPr>
          <p:cNvPr id="229" name="Google Shape;229;p26"/>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0" name="Google Shape;230;p26"/>
          <p:cNvSpPr txBox="1"/>
          <p:nvPr/>
        </p:nvSpPr>
        <p:spPr>
          <a:xfrm>
            <a:off x="311000" y="854300"/>
            <a:ext cx="7465500" cy="81663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500">
                <a:solidFill>
                  <a:schemeClr val="dk1"/>
                </a:solidFill>
                <a:latin typeface="Calibri"/>
                <a:ea typeface="Calibri"/>
                <a:cs typeface="Calibri"/>
                <a:sym typeface="Calibri"/>
              </a:rPr>
              <a:t>Next week, Yr 6 will be bringing home their </a:t>
            </a:r>
            <a:r>
              <a:rPr lang="en-US" sz="3500">
                <a:solidFill>
                  <a:schemeClr val="dk1"/>
                </a:solidFill>
                <a:latin typeface="Calibri"/>
                <a:ea typeface="Calibri"/>
                <a:cs typeface="Calibri"/>
                <a:sym typeface="Calibri"/>
              </a:rPr>
              <a:t>High School </a:t>
            </a:r>
            <a:r>
              <a:rPr lang="en-US" sz="3500">
                <a:solidFill>
                  <a:schemeClr val="dk1"/>
                </a:solidFill>
                <a:latin typeface="Calibri"/>
                <a:ea typeface="Calibri"/>
                <a:cs typeface="Calibri"/>
                <a:sym typeface="Calibri"/>
              </a:rPr>
              <a:t>Expression of Interest form for 2022.</a:t>
            </a:r>
            <a:endParaRPr sz="3500">
              <a:solidFill>
                <a:schemeClr val="dk1"/>
              </a:solidFill>
              <a:latin typeface="Calibri"/>
              <a:ea typeface="Calibri"/>
              <a:cs typeface="Calibri"/>
              <a:sym typeface="Calibri"/>
            </a:endParaRPr>
          </a:p>
          <a:p>
            <a:pPr indent="0" lvl="0" marL="0" rtl="0" algn="l">
              <a:lnSpc>
                <a:spcPct val="150000"/>
              </a:lnSpc>
              <a:spcBef>
                <a:spcPts val="700"/>
              </a:spcBef>
              <a:spcAft>
                <a:spcPts val="0"/>
              </a:spcAft>
              <a:buNone/>
            </a:pPr>
            <a:r>
              <a:rPr lang="en-US" sz="3500">
                <a:solidFill>
                  <a:schemeClr val="dk1"/>
                </a:solidFill>
                <a:latin typeface="Calibri"/>
                <a:ea typeface="Calibri"/>
                <a:cs typeface="Calibri"/>
                <a:sym typeface="Calibri"/>
              </a:rPr>
              <a:t>Each form includes your child’s local high school based on their </a:t>
            </a:r>
            <a:r>
              <a:rPr b="1" lang="en-US" sz="3500">
                <a:solidFill>
                  <a:schemeClr val="dk1"/>
                </a:solidFill>
                <a:latin typeface="Calibri"/>
                <a:ea typeface="Calibri"/>
                <a:cs typeface="Calibri"/>
                <a:sym typeface="Calibri"/>
              </a:rPr>
              <a:t>CURRENT RESIDENTIAL ADDRESS.</a:t>
            </a:r>
            <a:endParaRPr b="1" sz="3500">
              <a:solidFill>
                <a:schemeClr val="dk1"/>
              </a:solidFill>
              <a:latin typeface="Calibri"/>
              <a:ea typeface="Calibri"/>
              <a:cs typeface="Calibri"/>
              <a:sym typeface="Calibri"/>
            </a:endParaRPr>
          </a:p>
          <a:p>
            <a:pPr indent="0" lvl="0" marL="0" rtl="0" algn="l">
              <a:lnSpc>
                <a:spcPct val="150000"/>
              </a:lnSpc>
              <a:spcBef>
                <a:spcPts val="700"/>
              </a:spcBef>
              <a:spcAft>
                <a:spcPts val="0"/>
              </a:spcAft>
              <a:buNone/>
            </a:pPr>
            <a:r>
              <a:rPr b="1" lang="en-US" sz="3500">
                <a:solidFill>
                  <a:schemeClr val="dk1"/>
                </a:solidFill>
                <a:latin typeface="Calibri"/>
                <a:ea typeface="Calibri"/>
                <a:cs typeface="Calibri"/>
                <a:sym typeface="Calibri"/>
              </a:rPr>
              <a:t>All forms need to be returned to your child’s classroom teacher no later than Friday 19 March, 2021.</a:t>
            </a:r>
            <a:endParaRPr b="1" sz="3500">
              <a:solidFill>
                <a:schemeClr val="dk1"/>
              </a:solidFill>
              <a:latin typeface="Calibri"/>
              <a:ea typeface="Calibri"/>
              <a:cs typeface="Calibri"/>
              <a:sym typeface="Calibri"/>
            </a:endParaRPr>
          </a:p>
          <a:p>
            <a:pPr indent="0" lvl="0" marL="0" rtl="0" algn="l">
              <a:lnSpc>
                <a:spcPct val="150000"/>
              </a:lnSpc>
              <a:spcBef>
                <a:spcPts val="700"/>
              </a:spcBef>
              <a:spcAft>
                <a:spcPts val="0"/>
              </a:spcAft>
              <a:buNone/>
            </a:pPr>
            <a:r>
              <a:rPr b="1" lang="en-US" sz="3500">
                <a:solidFill>
                  <a:schemeClr val="dk1"/>
                </a:solidFill>
                <a:highlight>
                  <a:srgbClr val="FFFF00"/>
                </a:highlight>
                <a:latin typeface="Calibri"/>
                <a:ea typeface="Calibri"/>
                <a:cs typeface="Calibri"/>
                <a:sym typeface="Calibri"/>
              </a:rPr>
              <a:t>Every child MUST return a form.</a:t>
            </a:r>
            <a:endParaRPr b="1" sz="3500">
              <a:solidFill>
                <a:schemeClr val="dk1"/>
              </a:solidFill>
              <a:highlight>
                <a:srgbClr val="FFFF00"/>
              </a:highlight>
              <a:latin typeface="Calibri"/>
              <a:ea typeface="Calibri"/>
              <a:cs typeface="Calibri"/>
              <a:sym typeface="Calibri"/>
            </a:endParaRPr>
          </a:p>
        </p:txBody>
      </p:sp>
      <p:sp>
        <p:nvSpPr>
          <p:cNvPr id="231" name="Google Shape;231;p26"/>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2" name="Google Shape;232;p26"/>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High School Forms</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sp>
        <p:nvSpPr>
          <p:cNvPr id="237" name="Google Shape;237;p27"/>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8" name="Google Shape;238;p2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239" name="Google Shape;239;p27"/>
          <p:cNvPicPr preferRelativeResize="0"/>
          <p:nvPr/>
        </p:nvPicPr>
        <p:blipFill rotWithShape="1">
          <a:blip r:embed="rId3">
            <a:alphaModFix/>
          </a:blip>
          <a:srcRect b="3549" l="0" r="0" t="0"/>
          <a:stretch/>
        </p:blipFill>
        <p:spPr>
          <a:xfrm>
            <a:off x="2380175" y="141550"/>
            <a:ext cx="6657051" cy="9173325"/>
          </a:xfrm>
          <a:prstGeom prst="rect">
            <a:avLst/>
          </a:prstGeom>
          <a:noFill/>
          <a:ln>
            <a:noFill/>
          </a:ln>
        </p:spPr>
      </p:pic>
      <p:pic>
        <p:nvPicPr>
          <p:cNvPr id="240" name="Google Shape;240;p27"/>
          <p:cNvPicPr preferRelativeResize="0"/>
          <p:nvPr/>
        </p:nvPicPr>
        <p:blipFill rotWithShape="1">
          <a:blip r:embed="rId4">
            <a:alphaModFix/>
          </a:blip>
          <a:srcRect b="3353" l="0" r="0" t="0"/>
          <a:stretch/>
        </p:blipFill>
        <p:spPr>
          <a:xfrm>
            <a:off x="9037225" y="141550"/>
            <a:ext cx="6657050" cy="9173325"/>
          </a:xfrm>
          <a:prstGeom prst="rect">
            <a:avLst/>
          </a:prstGeom>
          <a:noFill/>
          <a:ln>
            <a:noFill/>
          </a:ln>
        </p:spPr>
      </p:pic>
      <p:sp>
        <p:nvSpPr>
          <p:cNvPr id="241" name="Google Shape;241;p27"/>
          <p:cNvSpPr/>
          <p:nvPr/>
        </p:nvSpPr>
        <p:spPr>
          <a:xfrm>
            <a:off x="2879475" y="1846375"/>
            <a:ext cx="5824800" cy="5539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txBox="1"/>
          <p:nvPr/>
        </p:nvSpPr>
        <p:spPr>
          <a:xfrm>
            <a:off x="153875" y="1868375"/>
            <a:ext cx="2549700" cy="1847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latin typeface="Calibri"/>
                <a:ea typeface="Calibri"/>
                <a:cs typeface="Calibri"/>
                <a:sym typeface="Calibri"/>
              </a:rPr>
              <a:t>Section A </a:t>
            </a:r>
            <a:r>
              <a:rPr lang="en-US" sz="3600">
                <a:latin typeface="Calibri"/>
                <a:ea typeface="Calibri"/>
                <a:cs typeface="Calibri"/>
                <a:sym typeface="Calibri"/>
              </a:rPr>
              <a:t>MUST BE FILLED OUT</a:t>
            </a:r>
            <a:endParaRPr sz="3600">
              <a:latin typeface="Calibri"/>
              <a:ea typeface="Calibri"/>
              <a:cs typeface="Calibri"/>
              <a:sym typeface="Calibri"/>
            </a:endParaRPr>
          </a:p>
        </p:txBody>
      </p:sp>
      <p:sp>
        <p:nvSpPr>
          <p:cNvPr id="243" name="Google Shape;243;p27"/>
          <p:cNvSpPr/>
          <p:nvPr/>
        </p:nvSpPr>
        <p:spPr>
          <a:xfrm>
            <a:off x="2879475" y="7473450"/>
            <a:ext cx="5824800" cy="14289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nvSpPr>
        <p:spPr>
          <a:xfrm>
            <a:off x="76925" y="4835575"/>
            <a:ext cx="2703600" cy="4479300"/>
          </a:xfrm>
          <a:prstGeom prst="rect">
            <a:avLst/>
          </a:prstGeom>
          <a:noFill/>
          <a:ln cap="flat" cmpd="sng" w="1905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Section B - </a:t>
            </a:r>
            <a:r>
              <a:rPr lang="en-US" sz="3100">
                <a:latin typeface="Calibri"/>
                <a:ea typeface="Calibri"/>
                <a:cs typeface="Calibri"/>
                <a:sym typeface="Calibri"/>
              </a:rPr>
              <a:t>Only sign if you would like your child to attend the local High School indicated. </a:t>
            </a:r>
            <a:r>
              <a:rPr b="1" lang="en-US" sz="3100" u="sng">
                <a:latin typeface="Calibri"/>
                <a:ea typeface="Calibri"/>
                <a:cs typeface="Calibri"/>
                <a:sym typeface="Calibri"/>
              </a:rPr>
              <a:t>Please don’t cross this out.</a:t>
            </a:r>
            <a:endParaRPr b="1" sz="3100" u="sng">
              <a:latin typeface="Calibri"/>
              <a:ea typeface="Calibri"/>
              <a:cs typeface="Calibri"/>
              <a:sym typeface="Calibri"/>
            </a:endParaRPr>
          </a:p>
        </p:txBody>
      </p:sp>
      <p:sp>
        <p:nvSpPr>
          <p:cNvPr id="245" name="Google Shape;245;p27"/>
          <p:cNvSpPr/>
          <p:nvPr/>
        </p:nvSpPr>
        <p:spPr>
          <a:xfrm>
            <a:off x="9429750" y="615450"/>
            <a:ext cx="5912700" cy="3319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txBox="1"/>
          <p:nvPr/>
        </p:nvSpPr>
        <p:spPr>
          <a:xfrm>
            <a:off x="15538950" y="552275"/>
            <a:ext cx="2549700" cy="7819200"/>
          </a:xfrm>
          <a:prstGeom prst="rect">
            <a:avLst/>
          </a:prstGeom>
          <a:noFill/>
          <a:ln cap="flat" cmpd="sng" w="19050">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Section C - </a:t>
            </a:r>
            <a:r>
              <a:rPr lang="en-US" sz="3100">
                <a:latin typeface="Calibri"/>
                <a:ea typeface="Calibri"/>
                <a:cs typeface="Calibri"/>
                <a:sym typeface="Calibri"/>
              </a:rPr>
              <a:t>If you wish for your child to attend another government school. Please ensure you list them here.</a:t>
            </a:r>
            <a:endParaRPr sz="3100">
              <a:latin typeface="Calibri"/>
              <a:ea typeface="Calibri"/>
              <a:cs typeface="Calibri"/>
              <a:sym typeface="Calibri"/>
            </a:endParaRPr>
          </a:p>
          <a:p>
            <a:pPr indent="0" lvl="0" marL="0" rtl="0" algn="l">
              <a:spcBef>
                <a:spcPts val="0"/>
              </a:spcBef>
              <a:spcAft>
                <a:spcPts val="0"/>
              </a:spcAft>
              <a:buNone/>
            </a:pPr>
            <a:r>
              <a:rPr lang="en-US" sz="3100">
                <a:latin typeface="Calibri"/>
                <a:ea typeface="Calibri"/>
                <a:cs typeface="Calibri"/>
                <a:sym typeface="Calibri"/>
              </a:rPr>
              <a:t>You also need to outline the reasons why you are seeking placement at this school.</a:t>
            </a:r>
            <a:endParaRPr sz="3100">
              <a:latin typeface="Calibri"/>
              <a:ea typeface="Calibri"/>
              <a:cs typeface="Calibri"/>
              <a:sym typeface="Calibri"/>
            </a:endParaRPr>
          </a:p>
        </p:txBody>
      </p:sp>
      <p:sp>
        <p:nvSpPr>
          <p:cNvPr id="247" name="Google Shape;247;p27"/>
          <p:cNvSpPr/>
          <p:nvPr/>
        </p:nvSpPr>
        <p:spPr>
          <a:xfrm>
            <a:off x="9429750" y="6440375"/>
            <a:ext cx="5912700" cy="2614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sp>
        <p:nvSpPr>
          <p:cNvPr id="252" name="Google Shape;252;p28"/>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3" name="Google Shape;253;p28"/>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254" name="Google Shape;254;p28"/>
          <p:cNvPicPr preferRelativeResize="0"/>
          <p:nvPr/>
        </p:nvPicPr>
        <p:blipFill rotWithShape="1">
          <a:blip r:embed="rId3">
            <a:alphaModFix/>
          </a:blip>
          <a:srcRect b="2802" l="0" r="0" t="3477"/>
          <a:stretch/>
        </p:blipFill>
        <p:spPr>
          <a:xfrm>
            <a:off x="2079025" y="200450"/>
            <a:ext cx="6889100" cy="9055525"/>
          </a:xfrm>
          <a:prstGeom prst="rect">
            <a:avLst/>
          </a:prstGeom>
          <a:noFill/>
          <a:ln>
            <a:noFill/>
          </a:ln>
        </p:spPr>
      </p:pic>
      <p:sp>
        <p:nvSpPr>
          <p:cNvPr id="255" name="Google Shape;255;p28"/>
          <p:cNvSpPr/>
          <p:nvPr/>
        </p:nvSpPr>
        <p:spPr>
          <a:xfrm>
            <a:off x="2439875" y="319450"/>
            <a:ext cx="6242400" cy="41763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2439875" y="4528050"/>
            <a:ext cx="6242400" cy="9891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txBox="1"/>
          <p:nvPr/>
        </p:nvSpPr>
        <p:spPr>
          <a:xfrm>
            <a:off x="8770350" y="4495750"/>
            <a:ext cx="9253800" cy="16161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Section D - </a:t>
            </a:r>
            <a:r>
              <a:rPr lang="en-US" sz="3100">
                <a:latin typeface="Calibri"/>
                <a:ea typeface="Calibri"/>
                <a:cs typeface="Calibri"/>
                <a:sym typeface="Calibri"/>
              </a:rPr>
              <a:t>tick this box if you have submitted an application for a </a:t>
            </a:r>
            <a:r>
              <a:rPr lang="en-US" sz="3100">
                <a:latin typeface="Calibri"/>
                <a:ea typeface="Calibri"/>
                <a:cs typeface="Calibri"/>
                <a:sym typeface="Calibri"/>
              </a:rPr>
              <a:t>selective</a:t>
            </a:r>
            <a:r>
              <a:rPr lang="en-US" sz="3100">
                <a:latin typeface="Calibri"/>
                <a:ea typeface="Calibri"/>
                <a:cs typeface="Calibri"/>
                <a:sym typeface="Calibri"/>
              </a:rPr>
              <a:t> school. Please ensure you </a:t>
            </a:r>
            <a:r>
              <a:rPr lang="en-US" sz="3100">
                <a:latin typeface="Calibri"/>
                <a:ea typeface="Calibri"/>
                <a:cs typeface="Calibri"/>
                <a:sym typeface="Calibri"/>
              </a:rPr>
              <a:t>also</a:t>
            </a:r>
            <a:r>
              <a:rPr lang="en-US" sz="3100">
                <a:latin typeface="Calibri"/>
                <a:ea typeface="Calibri"/>
                <a:cs typeface="Calibri"/>
                <a:sym typeface="Calibri"/>
              </a:rPr>
              <a:t> fill out </a:t>
            </a:r>
            <a:r>
              <a:rPr b="1" lang="en-US" sz="3100">
                <a:latin typeface="Calibri"/>
                <a:ea typeface="Calibri"/>
                <a:cs typeface="Calibri"/>
                <a:sym typeface="Calibri"/>
              </a:rPr>
              <a:t>Section B, C or E</a:t>
            </a:r>
            <a:r>
              <a:rPr lang="en-US" sz="3100">
                <a:latin typeface="Calibri"/>
                <a:ea typeface="Calibri"/>
                <a:cs typeface="Calibri"/>
                <a:sym typeface="Calibri"/>
              </a:rPr>
              <a:t>. </a:t>
            </a:r>
            <a:endParaRPr sz="3100">
              <a:latin typeface="Calibri"/>
              <a:ea typeface="Calibri"/>
              <a:cs typeface="Calibri"/>
              <a:sym typeface="Calibri"/>
            </a:endParaRPr>
          </a:p>
        </p:txBody>
      </p:sp>
      <p:sp>
        <p:nvSpPr>
          <p:cNvPr id="258" name="Google Shape;258;p28"/>
          <p:cNvSpPr/>
          <p:nvPr/>
        </p:nvSpPr>
        <p:spPr>
          <a:xfrm>
            <a:off x="2439875" y="5549450"/>
            <a:ext cx="6242400" cy="1836000"/>
          </a:xfrm>
          <a:prstGeom prst="rect">
            <a:avLst/>
          </a:prstGeom>
          <a:noFill/>
          <a:ln cap="flat" cmpd="sng" w="1905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nvSpPr>
        <p:spPr>
          <a:xfrm>
            <a:off x="76925" y="4835575"/>
            <a:ext cx="2274900" cy="3247800"/>
          </a:xfrm>
          <a:prstGeom prst="rect">
            <a:avLst/>
          </a:prstGeom>
          <a:noFill/>
          <a:ln cap="flat" cmpd="sng" w="19050">
            <a:solidFill>
              <a:srgbClr val="00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Section E - </a:t>
            </a:r>
            <a:r>
              <a:rPr lang="en-US" sz="2400">
                <a:latin typeface="Calibri"/>
                <a:ea typeface="Calibri"/>
                <a:cs typeface="Calibri"/>
                <a:sym typeface="Calibri"/>
              </a:rPr>
              <a:t>Fill and sign this section if your child is attending a non-government High School in 2022.</a:t>
            </a:r>
            <a:endParaRPr sz="2400" u="sng">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sp>
        <p:nvSpPr>
          <p:cNvPr id="264" name="Google Shape;264;p29"/>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5" name="Google Shape;265;p29"/>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266" name="Google Shape;266;p29"/>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7" name="Google Shape;267;p29"/>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268" name="Google Shape;268;p29"/>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43227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Miss Kirsten Milledge</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6S - Miss Jordan Spencer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6I - Miss Viviane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5/6L - Miss Lauren Leckie</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6</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3.00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If absences are unavoidable (such as sickness, etc.), please ensure you send a note to explain the absence, or use the SkoolBag app, within 7 days of the absence.</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t>
            </a:r>
            <a:r>
              <a:rPr lang="en-US" sz="3900">
                <a:latin typeface="Calibri"/>
                <a:ea typeface="Calibri"/>
                <a:cs typeface="Calibri"/>
                <a:sym typeface="Calibri"/>
              </a:rPr>
              <a:t>available</a:t>
            </a:r>
            <a:r>
              <a:rPr lang="en-US" sz="3900">
                <a:latin typeface="Calibri"/>
                <a:ea typeface="Calibri"/>
                <a:cs typeface="Calibri"/>
                <a:sym typeface="Calibri"/>
              </a:rPr>
              <a:t>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