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18288000" cy="10287000"/>
  <p:embeddedFontLs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illSans-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d2421fb1b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bd2421fb1b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204a56cd1_2_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c204a56cd1_2_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cc39e7e6f_0_8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bcc39e7e6f_0_8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e2a6da029_1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be2a6da029_1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e2a6da029_1_2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be2a6da029_1_2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e2a6da029_1_4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be2a6da029_1_4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be2a6da029_1_51: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be2a6da029_1_51: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e2065aaae_3_1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be2065aaae_3_1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e2065aaae_3_2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be2065aaae_3_2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cc39e7e6f_0_3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bcc39e7e6f_0_3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065aaae_3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PARTNERSHIP</a:t>
            </a:r>
            <a:endParaRPr/>
          </a:p>
        </p:txBody>
      </p:sp>
      <p:sp>
        <p:nvSpPr>
          <p:cNvPr id="77" name="Google Shape;77;gbe2065aaae_3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cc39e7e6f_0_52: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bcc39e7e6f_0_52: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a6da029_1_1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be2a6da029_1_1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cc39e7e6f_0_66: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bcc39e7e6f_0_66: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cc39e7e6f_0_7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bcc39e7e6f_0_7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2"/>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 name="Shape 17"/>
        <p:cNvGrpSpPr/>
        <p:nvPr/>
      </p:nvGrpSpPr>
      <p:grpSpPr>
        <a:xfrm>
          <a:off x="0" y="0"/>
          <a:ext cx="0" cy="0"/>
          <a:chOff x="0" y="0"/>
          <a:chExt cx="0" cy="0"/>
        </a:xfrm>
      </p:grpSpPr>
      <p:sp>
        <p:nvSpPr>
          <p:cNvPr id="18" name="Google Shape;18;p3"/>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 name="Google Shape;19;p3"/>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2" name="Shape 22"/>
        <p:cNvGrpSpPr/>
        <p:nvPr/>
      </p:nvGrpSpPr>
      <p:grpSpPr>
        <a:xfrm>
          <a:off x="0" y="0"/>
          <a:ext cx="0" cy="0"/>
          <a:chOff x="0" y="0"/>
          <a:chExt cx="0" cy="0"/>
        </a:xfrm>
      </p:grpSpPr>
      <p:sp>
        <p:nvSpPr>
          <p:cNvPr id="23" name="Google Shape;23;p4"/>
          <p:cNvSpPr/>
          <p:nvPr/>
        </p:nvSpPr>
        <p:spPr>
          <a:xfrm>
            <a:off x="7391689" y="0"/>
            <a:ext cx="10896600" cy="10287000"/>
          </a:xfrm>
          <a:custGeom>
            <a:rect b="b" l="l" r="r" t="t"/>
            <a:pathLst>
              <a:path extrusionOk="0" h="10287000" w="10896600">
                <a:moveTo>
                  <a:pt x="10287001" y="10286999"/>
                </a:moveTo>
                <a:lnTo>
                  <a:pt x="0" y="0"/>
                </a:lnTo>
                <a:lnTo>
                  <a:pt x="10896310" y="0"/>
                </a:lnTo>
                <a:lnTo>
                  <a:pt x="10896310" y="10286999"/>
                </a:lnTo>
                <a:lnTo>
                  <a:pt x="10287001" y="10286999"/>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4" name="Google Shape;24;p4"/>
          <p:cNvSpPr/>
          <p:nvPr/>
        </p:nvSpPr>
        <p:spPr>
          <a:xfrm>
            <a:off x="0" y="9456187"/>
            <a:ext cx="18288000" cy="831215"/>
          </a:xfrm>
          <a:custGeom>
            <a:rect b="b" l="l" r="r" t="t"/>
            <a:pathLst>
              <a:path extrusionOk="0" h="831215" w="18288000">
                <a:moveTo>
                  <a:pt x="18287998" y="830812"/>
                </a:moveTo>
                <a:lnTo>
                  <a:pt x="0" y="830812"/>
                </a:lnTo>
                <a:lnTo>
                  <a:pt x="0" y="0"/>
                </a:lnTo>
                <a:lnTo>
                  <a:pt x="18287998" y="0"/>
                </a:lnTo>
                <a:lnTo>
                  <a:pt x="18287998" y="830812"/>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5" name="Google Shape;25;p4"/>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sp>
        <p:nvSpPr>
          <p:cNvPr id="30" name="Google Shape;30;p5"/>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6"/>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5550">
                <a:solidFill>
                  <a:srgbClr val="FAFAF5"/>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6"/>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5589" y="978566"/>
            <a:ext cx="16256820" cy="87121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5550" u="none" cap="none" strike="noStrike">
                <a:solidFill>
                  <a:srgbClr val="FAFAF5"/>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016000" y="2011703"/>
            <a:ext cx="16256001" cy="278574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1"/>
          <p:cNvSpPr txBox="1"/>
          <p:nvPr>
            <p:ph idx="11" type="ftr"/>
          </p:nvPr>
        </p:nvSpPr>
        <p:spPr>
          <a:xfrm>
            <a:off x="6217920" y="9566910"/>
            <a:ext cx="5852160" cy="5143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914400" y="9566910"/>
            <a:ext cx="4206240" cy="5143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13167361" y="9566910"/>
            <a:ext cx="4206240" cy="5143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7"/>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7" name="Google Shape;47;p7"/>
          <p:cNvSpPr txBox="1"/>
          <p:nvPr/>
        </p:nvSpPr>
        <p:spPr>
          <a:xfrm>
            <a:off x="8143879" y="5061650"/>
            <a:ext cx="9565500" cy="4355100"/>
          </a:xfrm>
          <a:prstGeom prst="rect">
            <a:avLst/>
          </a:prstGeom>
          <a:noFill/>
          <a:ln>
            <a:noFill/>
          </a:ln>
        </p:spPr>
        <p:txBody>
          <a:bodyPr anchorCtr="0" anchor="t" bIns="0" lIns="0" spcFirstLastPara="1" rIns="0" wrap="square" tIns="228600">
            <a:spAutoFit/>
          </a:bodyPr>
          <a:lstStyle/>
          <a:p>
            <a:pPr indent="-381000" lvl="0" marL="393065" marR="5080" rtl="0" algn="r">
              <a:lnSpc>
                <a:spcPct val="104519"/>
              </a:lnSpc>
              <a:spcBef>
                <a:spcPts val="0"/>
              </a:spcBef>
              <a:spcAft>
                <a:spcPts val="0"/>
              </a:spcAft>
              <a:buNone/>
            </a:pPr>
            <a:r>
              <a:rPr b="1" lang="en-US" sz="10400">
                <a:solidFill>
                  <a:srgbClr val="FAFAF5"/>
                </a:solidFill>
                <a:latin typeface="Gill Sans"/>
                <a:ea typeface="Gill Sans"/>
                <a:cs typeface="Gill Sans"/>
                <a:sym typeface="Gill Sans"/>
              </a:rPr>
              <a:t>MEET THE  TEACHER</a:t>
            </a:r>
            <a:endParaRPr sz="10400">
              <a:latin typeface="Gill Sans"/>
              <a:ea typeface="Gill Sans"/>
              <a:cs typeface="Gill Sans"/>
              <a:sym typeface="Gill Sans"/>
            </a:endParaRPr>
          </a:p>
          <a:p>
            <a:pPr indent="0" lvl="0" marL="1294765" marR="0" rtl="0" algn="r">
              <a:lnSpc>
                <a:spcPct val="100000"/>
              </a:lnSpc>
              <a:spcBef>
                <a:spcPts val="1265"/>
              </a:spcBef>
              <a:spcAft>
                <a:spcPts val="0"/>
              </a:spcAft>
              <a:buNone/>
            </a:pPr>
            <a:r>
              <a:rPr b="1" lang="en-US" sz="4000">
                <a:solidFill>
                  <a:srgbClr val="FAFAF5"/>
                </a:solidFill>
                <a:latin typeface="Gill Sans"/>
                <a:ea typeface="Gill Sans"/>
                <a:cs typeface="Gill Sans"/>
                <a:sym typeface="Gill Sans"/>
              </a:rPr>
              <a:t>YEAR 3, 2021</a:t>
            </a:r>
            <a:endParaRPr b="1" sz="4000">
              <a:latin typeface="Gill Sans"/>
              <a:ea typeface="Gill Sans"/>
              <a:cs typeface="Gill Sans"/>
              <a:sym typeface="Gill Sans"/>
            </a:endParaRPr>
          </a:p>
        </p:txBody>
      </p:sp>
      <p:sp>
        <p:nvSpPr>
          <p:cNvPr id="48" name="Google Shape;48;p7"/>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9" name="Google Shape;49;p7"/>
          <p:cNvSpPr txBox="1"/>
          <p:nvPr>
            <p:ph type="title"/>
          </p:nvPr>
        </p:nvSpPr>
        <p:spPr>
          <a:xfrm>
            <a:off x="12654650" y="403550"/>
            <a:ext cx="4918200" cy="9978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3200"/>
              <a:t>GLENDENNING PUBLIC SCHOOL</a:t>
            </a:r>
            <a:endParaRPr sz="3200"/>
          </a:p>
        </p:txBody>
      </p:sp>
      <p:grpSp>
        <p:nvGrpSpPr>
          <p:cNvPr id="50" name="Google Shape;50;p7"/>
          <p:cNvGrpSpPr/>
          <p:nvPr/>
        </p:nvGrpSpPr>
        <p:grpSpPr>
          <a:xfrm>
            <a:off x="12667383" y="1736320"/>
            <a:ext cx="4905375" cy="2997028"/>
            <a:chOff x="12667383" y="1736320"/>
            <a:chExt cx="4905375" cy="2997028"/>
          </a:xfrm>
        </p:grpSpPr>
        <p:sp>
          <p:nvSpPr>
            <p:cNvPr id="51" name="Google Shape;51;p7"/>
            <p:cNvSpPr/>
            <p:nvPr/>
          </p:nvSpPr>
          <p:spPr>
            <a:xfrm>
              <a:off x="12667383" y="1736320"/>
              <a:ext cx="4905375" cy="85725"/>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52" name="Google Shape;52;p7"/>
            <p:cNvSpPr/>
            <p:nvPr/>
          </p:nvSpPr>
          <p:spPr>
            <a:xfrm>
              <a:off x="14638747" y="2150348"/>
              <a:ext cx="2934000" cy="2583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6" name="Shape 136"/>
        <p:cNvGrpSpPr/>
        <p:nvPr/>
      </p:nvGrpSpPr>
      <p:grpSpPr>
        <a:xfrm>
          <a:off x="0" y="0"/>
          <a:ext cx="0" cy="0"/>
          <a:chOff x="0" y="0"/>
          <a:chExt cx="0" cy="0"/>
        </a:xfrm>
      </p:grpSpPr>
      <p:sp>
        <p:nvSpPr>
          <p:cNvPr id="137" name="Google Shape;137;p16"/>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8" name="Google Shape;138;p16"/>
          <p:cNvSpPr txBox="1"/>
          <p:nvPr>
            <p:ph type="title"/>
          </p:nvPr>
        </p:nvSpPr>
        <p:spPr>
          <a:xfrm>
            <a:off x="1016000" y="49947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CURRICULUM OVERVIEW</a:t>
            </a:r>
            <a:endParaRPr sz="5500"/>
          </a:p>
        </p:txBody>
      </p:sp>
      <p:sp>
        <p:nvSpPr>
          <p:cNvPr id="139" name="Google Shape;139;p16"/>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0" name="Google Shape;140;p16"/>
          <p:cNvSpPr txBox="1"/>
          <p:nvPr>
            <p:ph type="title"/>
          </p:nvPr>
        </p:nvSpPr>
        <p:spPr>
          <a:xfrm>
            <a:off x="1016000" y="1796113"/>
            <a:ext cx="16605300" cy="7401300"/>
          </a:xfrm>
          <a:prstGeom prst="rect">
            <a:avLst/>
          </a:prstGeom>
          <a:noFill/>
          <a:ln>
            <a:noFill/>
          </a:ln>
        </p:spPr>
        <p:txBody>
          <a:bodyPr anchorCtr="0" anchor="t" bIns="0" lIns="0" spcFirstLastPara="1" rIns="0" wrap="square" tIns="12700">
            <a:spAutoFit/>
          </a:bodyPr>
          <a:lstStyle/>
          <a:p>
            <a:pPr indent="-482600" lvl="0" marL="457200" rtl="0" algn="l">
              <a:lnSpc>
                <a:spcPct val="100000"/>
              </a:lnSpc>
              <a:spcBef>
                <a:spcPts val="0"/>
              </a:spcBef>
              <a:spcAft>
                <a:spcPts val="0"/>
              </a:spcAft>
              <a:buClr>
                <a:srgbClr val="FFFFFF"/>
              </a:buClr>
              <a:buSzPts val="4000"/>
              <a:buFont typeface="Calibri"/>
              <a:buChar char="●"/>
            </a:pPr>
            <a:r>
              <a:rPr b="0" lang="en-US" sz="4000">
                <a:latin typeface="Calibri"/>
                <a:ea typeface="Calibri"/>
                <a:cs typeface="Calibri"/>
                <a:sym typeface="Calibri"/>
              </a:rPr>
              <a:t>English</a:t>
            </a:r>
            <a:endParaRPr b="0" sz="4000">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Reading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Spelling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Handwriting</a:t>
            </a:r>
            <a:endParaRPr b="0" sz="4000">
              <a:solidFill>
                <a:srgbClr val="FFFFFF"/>
              </a:solidFill>
              <a:latin typeface="Calibri"/>
              <a:ea typeface="Calibri"/>
              <a:cs typeface="Calibri"/>
              <a:sym typeface="Calibri"/>
            </a:endParaRPr>
          </a:p>
          <a:p>
            <a:pPr indent="-482600" lvl="2" marL="18288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Grammar</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Maths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Science and Technology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History/Geography</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Personal Development, Health and Physical Education</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Creative Arts</a:t>
            </a:r>
            <a:endParaRPr b="0" sz="4000">
              <a:solidFill>
                <a:srgbClr val="FFFFFF"/>
              </a:solidFill>
              <a:latin typeface="Calibri"/>
              <a:ea typeface="Calibri"/>
              <a:cs typeface="Calibri"/>
              <a:sym typeface="Calibri"/>
            </a:endParaRPr>
          </a:p>
          <a:p>
            <a:pPr indent="-482600" lvl="0" marL="457200" rtl="0" algn="l">
              <a:lnSpc>
                <a:spcPct val="100000"/>
              </a:lnSpc>
              <a:spcBef>
                <a:spcPts val="0"/>
              </a:spcBef>
              <a:spcAft>
                <a:spcPts val="0"/>
              </a:spcAft>
              <a:buClr>
                <a:srgbClr val="FFFFFF"/>
              </a:buClr>
              <a:buSzPts val="4000"/>
              <a:buFont typeface="Calibri"/>
              <a:buChar char="●"/>
            </a:pPr>
            <a:r>
              <a:rPr b="0" lang="en-US" sz="4000">
                <a:solidFill>
                  <a:srgbClr val="FFFFFF"/>
                </a:solidFill>
                <a:latin typeface="Calibri"/>
                <a:ea typeface="Calibri"/>
                <a:cs typeface="Calibri"/>
                <a:sym typeface="Calibri"/>
              </a:rPr>
              <a:t>Homework</a:t>
            </a:r>
            <a:endParaRPr b="0" sz="40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4" name="Shape 144"/>
        <p:cNvGrpSpPr/>
        <p:nvPr/>
      </p:nvGrpSpPr>
      <p:grpSpPr>
        <a:xfrm>
          <a:off x="0" y="0"/>
          <a:ext cx="0" cy="0"/>
          <a:chOff x="0" y="0"/>
          <a:chExt cx="0" cy="0"/>
        </a:xfrm>
      </p:grpSpPr>
      <p:sp>
        <p:nvSpPr>
          <p:cNvPr id="145" name="Google Shape;145;p17"/>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6" name="Google Shape;146;p17"/>
          <p:cNvSpPr txBox="1"/>
          <p:nvPr/>
        </p:nvSpPr>
        <p:spPr>
          <a:xfrm>
            <a:off x="648625" y="1357175"/>
            <a:ext cx="8719800" cy="5831700"/>
          </a:xfrm>
          <a:prstGeom prst="rect">
            <a:avLst/>
          </a:prstGeom>
          <a:noFill/>
          <a:ln>
            <a:noFill/>
          </a:ln>
        </p:spPr>
        <p:txBody>
          <a:bodyPr anchorCtr="0" anchor="t" bIns="0" lIns="0" spcFirstLastPara="1" rIns="0" wrap="square" tIns="84450">
            <a:spAutoFit/>
          </a:bodyPr>
          <a:lstStyle/>
          <a:p>
            <a:pPr indent="0" lvl="0" marL="0" rtl="0" algn="l">
              <a:spcBef>
                <a:spcPts val="0"/>
              </a:spcBef>
              <a:spcAft>
                <a:spcPts val="0"/>
              </a:spcAft>
              <a:buNone/>
            </a:pPr>
            <a:r>
              <a:t/>
            </a:r>
            <a:endParaRPr b="1" sz="4000">
              <a:solidFill>
                <a:schemeClr val="dk1"/>
              </a:solidFill>
              <a:latin typeface="Calibri"/>
              <a:ea typeface="Calibri"/>
              <a:cs typeface="Calibri"/>
              <a:sym typeface="Calibri"/>
            </a:endParaRPr>
          </a:p>
          <a:p>
            <a:pPr indent="0" lvl="0" marL="0" rtl="0" algn="l">
              <a:spcBef>
                <a:spcPts val="0"/>
              </a:spcBef>
              <a:spcAft>
                <a:spcPts val="0"/>
              </a:spcAft>
              <a:buNone/>
            </a:pPr>
            <a:r>
              <a:t/>
            </a:r>
            <a:endParaRPr b="1" sz="4000">
              <a:solidFill>
                <a:schemeClr val="dk1"/>
              </a:solidFill>
              <a:latin typeface="Calibri"/>
              <a:ea typeface="Calibri"/>
              <a:cs typeface="Calibri"/>
              <a:sym typeface="Calibri"/>
            </a:endParaRPr>
          </a:p>
          <a:p>
            <a:pPr indent="0" lvl="0" marL="0" rtl="0" algn="l">
              <a:spcBef>
                <a:spcPts val="0"/>
              </a:spcBef>
              <a:spcAft>
                <a:spcPts val="0"/>
              </a:spcAft>
              <a:buNone/>
            </a:pPr>
            <a:r>
              <a:rPr b="1" lang="en-US" sz="4000">
                <a:solidFill>
                  <a:schemeClr val="dk1"/>
                </a:solidFill>
                <a:latin typeface="Calibri"/>
                <a:ea typeface="Calibri"/>
                <a:cs typeface="Calibri"/>
                <a:sym typeface="Calibri"/>
              </a:rPr>
              <a:t>Key Dates 2021</a:t>
            </a:r>
            <a:endParaRPr b="1" sz="4000">
              <a:solidFill>
                <a:schemeClr val="dk1"/>
              </a:solidFill>
              <a:latin typeface="Calibri"/>
              <a:ea typeface="Calibri"/>
              <a:cs typeface="Calibri"/>
              <a:sym typeface="Calibri"/>
            </a:endParaRPr>
          </a:p>
          <a:p>
            <a:pPr indent="0" lvl="0" marL="0" rtl="0" algn="l">
              <a:spcBef>
                <a:spcPts val="0"/>
              </a:spcBef>
              <a:spcAft>
                <a:spcPts val="0"/>
              </a:spcAft>
              <a:buNone/>
            </a:pPr>
            <a:r>
              <a:t/>
            </a:r>
            <a:endParaRPr b="1" sz="4000">
              <a:solidFill>
                <a:schemeClr val="dk1"/>
              </a:solidFill>
              <a:latin typeface="Calibri"/>
              <a:ea typeface="Calibri"/>
              <a:cs typeface="Calibri"/>
              <a:sym typeface="Calibri"/>
            </a:endParaRPr>
          </a:p>
          <a:p>
            <a:pPr indent="0" lvl="0" marL="0" rtl="0" algn="l">
              <a:spcBef>
                <a:spcPts val="0"/>
              </a:spcBef>
              <a:spcAft>
                <a:spcPts val="0"/>
              </a:spcAft>
              <a:buNone/>
            </a:pPr>
            <a:r>
              <a:rPr lang="en-US" sz="4000">
                <a:solidFill>
                  <a:schemeClr val="dk1"/>
                </a:solidFill>
                <a:latin typeface="Calibri"/>
                <a:ea typeface="Calibri"/>
                <a:cs typeface="Calibri"/>
                <a:sym typeface="Calibri"/>
              </a:rPr>
              <a:t>Practice Test Window: 22 March-1 April</a:t>
            </a:r>
            <a:endParaRPr sz="4000">
              <a:solidFill>
                <a:schemeClr val="dk1"/>
              </a:solidFill>
              <a:latin typeface="Calibri"/>
              <a:ea typeface="Calibri"/>
              <a:cs typeface="Calibri"/>
              <a:sym typeface="Calibri"/>
            </a:endParaRPr>
          </a:p>
          <a:p>
            <a:pPr indent="0" lvl="0" marL="0" rtl="0" algn="l">
              <a:spcBef>
                <a:spcPts val="1600"/>
              </a:spcBef>
              <a:spcAft>
                <a:spcPts val="0"/>
              </a:spcAft>
              <a:buClr>
                <a:schemeClr val="dk1"/>
              </a:buClr>
              <a:buSzPts val="1100"/>
              <a:buFont typeface="Arial"/>
              <a:buNone/>
            </a:pPr>
            <a:r>
              <a:t/>
            </a:r>
            <a:endParaRPr sz="4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NAPLAN 2021 online test window</a:t>
            </a:r>
            <a:endParaRPr sz="4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11–21 May</a:t>
            </a:r>
            <a:endParaRPr sz="4000">
              <a:solidFill>
                <a:schemeClr val="dk1"/>
              </a:solidFill>
              <a:latin typeface="Calibri"/>
              <a:ea typeface="Calibri"/>
              <a:cs typeface="Calibri"/>
              <a:sym typeface="Calibri"/>
            </a:endParaRPr>
          </a:p>
        </p:txBody>
      </p:sp>
      <p:sp>
        <p:nvSpPr>
          <p:cNvPr id="147" name="Google Shape;147;p17"/>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48" name="Google Shape;148;p17"/>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NAPLAN</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2" name="Shape 152"/>
        <p:cNvGrpSpPr/>
        <p:nvPr/>
      </p:nvGrpSpPr>
      <p:grpSpPr>
        <a:xfrm>
          <a:off x="0" y="0"/>
          <a:ext cx="0" cy="0"/>
          <a:chOff x="0" y="0"/>
          <a:chExt cx="0" cy="0"/>
        </a:xfrm>
      </p:grpSpPr>
      <p:sp>
        <p:nvSpPr>
          <p:cNvPr id="153" name="Google Shape;153;p18"/>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4" name="Google Shape;154;p18"/>
          <p:cNvSpPr txBox="1"/>
          <p:nvPr>
            <p:ph type="title"/>
          </p:nvPr>
        </p:nvSpPr>
        <p:spPr>
          <a:xfrm>
            <a:off x="1138475" y="989325"/>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LIBRARY AND SPORT DAY</a:t>
            </a:r>
            <a:endParaRPr sz="5500">
              <a:solidFill>
                <a:srgbClr val="FF0000"/>
              </a:solidFill>
            </a:endParaRPr>
          </a:p>
        </p:txBody>
      </p:sp>
      <p:sp>
        <p:nvSpPr>
          <p:cNvPr id="155" name="Google Shape;155;p18"/>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56" name="Google Shape;156;p18"/>
          <p:cNvSpPr/>
          <p:nvPr/>
        </p:nvSpPr>
        <p:spPr>
          <a:xfrm>
            <a:off x="2708050" y="28641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3/4/5D</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Library: Tuesday @ 9:30</a:t>
            </a:r>
            <a:r>
              <a:rPr lang="en-US" sz="2900">
                <a:solidFill>
                  <a:srgbClr val="FFFFFF"/>
                </a:solidFill>
                <a:latin typeface="Calibri"/>
                <a:ea typeface="Calibri"/>
                <a:cs typeface="Calibri"/>
                <a:sym typeface="Calibri"/>
              </a:rPr>
              <a:t> am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
        <p:nvSpPr>
          <p:cNvPr id="157" name="Google Shape;157;p18"/>
          <p:cNvSpPr/>
          <p:nvPr/>
        </p:nvSpPr>
        <p:spPr>
          <a:xfrm>
            <a:off x="7265500" y="28641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3H</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Tuesday @ 12:40 pm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
        <p:nvSpPr>
          <p:cNvPr id="158" name="Google Shape;158;p18"/>
          <p:cNvSpPr/>
          <p:nvPr/>
        </p:nvSpPr>
        <p:spPr>
          <a:xfrm>
            <a:off x="12074538" y="296770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3R</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2900">
                <a:solidFill>
                  <a:schemeClr val="lt1"/>
                </a:solidFill>
                <a:latin typeface="Calibri"/>
                <a:ea typeface="Calibri"/>
                <a:cs typeface="Calibri"/>
                <a:sym typeface="Calibri"/>
              </a:rPr>
              <a:t>Library: Tuesday @ 9:00 am</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t/>
            </a:r>
            <a:endParaRPr sz="2900">
              <a:solidFill>
                <a:srgbClr val="FFFFFF"/>
              </a:solidFill>
              <a:latin typeface="Calibri"/>
              <a:ea typeface="Calibri"/>
              <a:cs typeface="Calibri"/>
              <a:sym typeface="Calibri"/>
            </a:endParaRPr>
          </a:p>
          <a:p>
            <a:pPr indent="0" lvl="0" marL="0" rtl="0" algn="ctr">
              <a:spcBef>
                <a:spcPts val="0"/>
              </a:spcBef>
              <a:spcAft>
                <a:spcPts val="0"/>
              </a:spcAft>
              <a:buNone/>
            </a:pPr>
            <a:r>
              <a:rPr lang="en-US" sz="2900">
                <a:solidFill>
                  <a:srgbClr val="FFFFFF"/>
                </a:solidFill>
                <a:latin typeface="Calibri"/>
                <a:ea typeface="Calibri"/>
                <a:cs typeface="Calibri"/>
                <a:sym typeface="Calibri"/>
              </a:rPr>
              <a:t>Sport: Tuesday</a:t>
            </a:r>
            <a:endParaRPr sz="29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19"/>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4" name="Google Shape;164;p19"/>
          <p:cNvSpPr txBox="1"/>
          <p:nvPr/>
        </p:nvSpPr>
        <p:spPr>
          <a:xfrm>
            <a:off x="464900" y="2265598"/>
            <a:ext cx="11108100" cy="6496200"/>
          </a:xfrm>
          <a:prstGeom prst="rect">
            <a:avLst/>
          </a:prstGeom>
          <a:noFill/>
          <a:ln>
            <a:noFill/>
          </a:ln>
        </p:spPr>
        <p:txBody>
          <a:bodyPr anchorCtr="0" anchor="t" bIns="0" lIns="0" spcFirstLastPara="1" rIns="0" wrap="square" tIns="84450">
            <a:spAutoFit/>
          </a:bodyPr>
          <a:lstStyle/>
          <a:p>
            <a:pPr indent="-539750" lvl="0" marL="457200" rtl="0" algn="l">
              <a:lnSpc>
                <a:spcPct val="150000"/>
              </a:lnSpc>
              <a:spcBef>
                <a:spcPts val="70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Weekly Newsletter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Permission Notes - Thursday</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Skoolbag App</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Facebook</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Instagram</a:t>
            </a:r>
            <a:endParaRPr sz="4900">
              <a:solidFill>
                <a:schemeClr val="dk1"/>
              </a:solidFill>
              <a:latin typeface="Calibri"/>
              <a:ea typeface="Calibri"/>
              <a:cs typeface="Calibri"/>
              <a:sym typeface="Calibri"/>
            </a:endParaRPr>
          </a:p>
          <a:p>
            <a:pPr indent="-539750" lvl="0" marL="457200" rtl="0" algn="l">
              <a:lnSpc>
                <a:spcPct val="150000"/>
              </a:lnSpc>
              <a:spcBef>
                <a:spcPts val="0"/>
              </a:spcBef>
              <a:spcAft>
                <a:spcPts val="0"/>
              </a:spcAft>
              <a:buClr>
                <a:schemeClr val="dk1"/>
              </a:buClr>
              <a:buSzPts val="4900"/>
              <a:buFont typeface="Calibri"/>
              <a:buChar char="●"/>
            </a:pPr>
            <a:r>
              <a:rPr lang="en-US" sz="4900">
                <a:solidFill>
                  <a:schemeClr val="dk1"/>
                </a:solidFill>
                <a:latin typeface="Calibri"/>
                <a:ea typeface="Calibri"/>
                <a:cs typeface="Calibri"/>
                <a:sym typeface="Calibri"/>
              </a:rPr>
              <a:t>Electronic Sign</a:t>
            </a:r>
            <a:endParaRPr sz="4900">
              <a:solidFill>
                <a:schemeClr val="dk1"/>
              </a:solidFill>
              <a:latin typeface="Calibri"/>
              <a:ea typeface="Calibri"/>
              <a:cs typeface="Calibri"/>
              <a:sym typeface="Calibri"/>
            </a:endParaRPr>
          </a:p>
        </p:txBody>
      </p:sp>
      <p:sp>
        <p:nvSpPr>
          <p:cNvPr id="165" name="Google Shape;165;p19"/>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66" name="Google Shape;166;p19"/>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COMMUNICATION PLATFORMS</a:t>
            </a:r>
            <a:endParaRPr>
              <a:solidFill>
                <a:srgbClr val="FFFFFF"/>
              </a:solidFill>
            </a:endParaRPr>
          </a:p>
        </p:txBody>
      </p:sp>
      <p:pic>
        <p:nvPicPr>
          <p:cNvPr id="167" name="Google Shape;167;p19"/>
          <p:cNvPicPr preferRelativeResize="0"/>
          <p:nvPr/>
        </p:nvPicPr>
        <p:blipFill>
          <a:blip r:embed="rId3">
            <a:alphaModFix/>
          </a:blip>
          <a:stretch>
            <a:fillRect/>
          </a:stretch>
        </p:blipFill>
        <p:spPr>
          <a:xfrm>
            <a:off x="8669600" y="5683050"/>
            <a:ext cx="3583400" cy="3583400"/>
          </a:xfrm>
          <a:prstGeom prst="rect">
            <a:avLst/>
          </a:prstGeom>
          <a:noFill/>
          <a:ln>
            <a:noFill/>
          </a:ln>
        </p:spPr>
      </p:pic>
      <p:pic>
        <p:nvPicPr>
          <p:cNvPr id="168" name="Google Shape;168;p19"/>
          <p:cNvPicPr preferRelativeResize="0"/>
          <p:nvPr/>
        </p:nvPicPr>
        <p:blipFill>
          <a:blip r:embed="rId4">
            <a:alphaModFix/>
          </a:blip>
          <a:stretch>
            <a:fillRect/>
          </a:stretch>
        </p:blipFill>
        <p:spPr>
          <a:xfrm>
            <a:off x="5867400" y="6297338"/>
            <a:ext cx="2354825" cy="2354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2" name="Shape 172"/>
        <p:cNvGrpSpPr/>
        <p:nvPr/>
      </p:nvGrpSpPr>
      <p:grpSpPr>
        <a:xfrm>
          <a:off x="0" y="0"/>
          <a:ext cx="0" cy="0"/>
          <a:chOff x="0" y="0"/>
          <a:chExt cx="0" cy="0"/>
        </a:xfrm>
      </p:grpSpPr>
      <p:sp>
        <p:nvSpPr>
          <p:cNvPr id="173" name="Google Shape;173;p20"/>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74" name="Google Shape;174;p20"/>
          <p:cNvSpPr txBox="1"/>
          <p:nvPr/>
        </p:nvSpPr>
        <p:spPr>
          <a:xfrm>
            <a:off x="9215450" y="1673650"/>
            <a:ext cx="8725500" cy="7324200"/>
          </a:xfrm>
          <a:prstGeom prst="rect">
            <a:avLst/>
          </a:prstGeom>
          <a:noFill/>
          <a:ln>
            <a:noFill/>
          </a:ln>
        </p:spPr>
        <p:txBody>
          <a:bodyPr anchorCtr="0" anchor="t" bIns="0" lIns="0" spcFirstLastPara="1" rIns="0" wrap="square" tIns="12700">
            <a:spAutoFit/>
          </a:bodyPr>
          <a:lstStyle/>
          <a:p>
            <a:pPr indent="0" lvl="0" marL="0" rtl="0" algn="r">
              <a:lnSpc>
                <a:spcPct val="115000"/>
              </a:lnSpc>
              <a:spcBef>
                <a:spcPts val="0"/>
              </a:spcBef>
              <a:spcAft>
                <a:spcPts val="0"/>
              </a:spcAft>
              <a:buSzPts val="1100"/>
              <a:buNone/>
            </a:pPr>
            <a:r>
              <a:rPr lang="en-US" sz="3800">
                <a:solidFill>
                  <a:schemeClr val="dk1"/>
                </a:solidFill>
                <a:latin typeface="Calibri"/>
                <a:ea typeface="Calibri"/>
                <a:cs typeface="Calibri"/>
                <a:sym typeface="Calibri"/>
              </a:rPr>
              <a:t>Each year, the school organises a supply of resources for students. We ask parents/caregivers to contribute $50 as a one-off donation. Once these items are paid for, parents are NOT expected to buy any items for use at school during the year as these are continually replaced. Standardisations of these resources ensure students receive the same resources for use in their classrooms. The Learning Resource Packs go directly to the classroom.</a:t>
            </a:r>
            <a:endParaRPr sz="3800">
              <a:latin typeface="Calibri"/>
              <a:ea typeface="Calibri"/>
              <a:cs typeface="Calibri"/>
              <a:sym typeface="Calibri"/>
            </a:endParaRPr>
          </a:p>
        </p:txBody>
      </p:sp>
      <p:sp>
        <p:nvSpPr>
          <p:cNvPr id="175" name="Google Shape;175;p20"/>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76" name="Google Shape;176;p20"/>
          <p:cNvSpPr txBox="1"/>
          <p:nvPr>
            <p:ph type="title"/>
          </p:nvPr>
        </p:nvSpPr>
        <p:spPr>
          <a:xfrm>
            <a:off x="796000" y="631250"/>
            <a:ext cx="6219900" cy="28272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LEARNING RESOURCE PACKS</a:t>
            </a:r>
            <a:endParaRPr>
              <a:solidFill>
                <a:srgbClr val="FFFFFF"/>
              </a:solidFill>
            </a:endParaRPr>
          </a:p>
        </p:txBody>
      </p:sp>
      <p:sp>
        <p:nvSpPr>
          <p:cNvPr id="177" name="Google Shape;177;p20"/>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2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3" name="Google Shape;183;p21"/>
          <p:cNvSpPr txBox="1"/>
          <p:nvPr/>
        </p:nvSpPr>
        <p:spPr>
          <a:xfrm>
            <a:off x="464900" y="302300"/>
            <a:ext cx="6607500" cy="9064200"/>
          </a:xfrm>
          <a:prstGeom prst="rect">
            <a:avLst/>
          </a:prstGeom>
          <a:noFill/>
          <a:ln>
            <a:noFill/>
          </a:ln>
        </p:spPr>
        <p:txBody>
          <a:bodyPr anchorCtr="0" anchor="t" bIns="0" lIns="0" spcFirstLastPara="1" rIns="0" wrap="square" tIns="84450">
            <a:spAutoFit/>
          </a:bodyPr>
          <a:lstStyle/>
          <a:p>
            <a:pPr indent="0" lvl="0" marL="0" rtl="0" algn="l">
              <a:lnSpc>
                <a:spcPct val="150000"/>
              </a:lnSpc>
              <a:spcBef>
                <a:spcPts val="700"/>
              </a:spcBef>
              <a:spcAft>
                <a:spcPts val="0"/>
              </a:spcAft>
              <a:buNone/>
            </a:pPr>
            <a:r>
              <a:rPr lang="en-US" sz="3300">
                <a:solidFill>
                  <a:schemeClr val="dk1"/>
                </a:solidFill>
                <a:latin typeface="Calibri"/>
                <a:ea typeface="Calibri"/>
                <a:cs typeface="Calibri"/>
                <a:sym typeface="Calibri"/>
              </a:rPr>
              <a:t>The Uniform Shop is located in the hall and is run by P&amp;C volunteers. The usual hours are Monday 8.30 - 9 am and Friday 8.30 - 9.15 am.</a:t>
            </a:r>
            <a:endParaRPr sz="3300">
              <a:solidFill>
                <a:schemeClr val="dk1"/>
              </a:solidFill>
              <a:latin typeface="Calibri"/>
              <a:ea typeface="Calibri"/>
              <a:cs typeface="Calibri"/>
              <a:sym typeface="Calibri"/>
            </a:endParaRPr>
          </a:p>
          <a:p>
            <a:pPr indent="-438150" lvl="0" marL="457200" rtl="0" algn="l">
              <a:lnSpc>
                <a:spcPct val="150000"/>
              </a:lnSpc>
              <a:spcBef>
                <a:spcPts val="70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Red polo shirt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shorts/tracksuit pants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check dress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Senior jacket</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Navy blue socks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Black shoes</a:t>
            </a:r>
            <a:endParaRPr sz="3300">
              <a:solidFill>
                <a:schemeClr val="dk1"/>
              </a:solidFill>
              <a:latin typeface="Calibri"/>
              <a:ea typeface="Calibri"/>
              <a:cs typeface="Calibri"/>
              <a:sym typeface="Calibri"/>
            </a:endParaRPr>
          </a:p>
          <a:p>
            <a:pPr indent="-438150" lvl="0" marL="457200" rtl="0" algn="l">
              <a:lnSpc>
                <a:spcPct val="150000"/>
              </a:lnSpc>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Hat</a:t>
            </a:r>
            <a:endParaRPr sz="3300">
              <a:solidFill>
                <a:schemeClr val="dk1"/>
              </a:solidFill>
              <a:latin typeface="Calibri"/>
              <a:ea typeface="Calibri"/>
              <a:cs typeface="Calibri"/>
              <a:sym typeface="Calibri"/>
            </a:endParaRPr>
          </a:p>
        </p:txBody>
      </p:sp>
      <p:sp>
        <p:nvSpPr>
          <p:cNvPr id="184" name="Google Shape;184;p2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85" name="Google Shape;185;p21"/>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UNIFORM</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2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91" name="Google Shape;191;p2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2" name="Google Shape;192;p22"/>
          <p:cNvSpPr txBox="1"/>
          <p:nvPr>
            <p:ph type="title"/>
          </p:nvPr>
        </p:nvSpPr>
        <p:spPr>
          <a:xfrm>
            <a:off x="796000" y="631250"/>
            <a:ext cx="6219900" cy="9633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HEALTH</a:t>
            </a:r>
            <a:endParaRPr>
              <a:solidFill>
                <a:srgbClr val="FFFFFF"/>
              </a:solidFill>
            </a:endParaRPr>
          </a:p>
        </p:txBody>
      </p:sp>
      <p:sp>
        <p:nvSpPr>
          <p:cNvPr id="193" name="Google Shape;193;p2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4" name="Google Shape;194;p22"/>
          <p:cNvSpPr txBox="1"/>
          <p:nvPr/>
        </p:nvSpPr>
        <p:spPr>
          <a:xfrm>
            <a:off x="8572500" y="2290800"/>
            <a:ext cx="9057300" cy="6998100"/>
          </a:xfrm>
          <a:prstGeom prst="rect">
            <a:avLst/>
          </a:prstGeom>
          <a:noFill/>
          <a:ln>
            <a:noFill/>
          </a:ln>
        </p:spPr>
        <p:txBody>
          <a:bodyPr anchorCtr="0" anchor="t" bIns="91425" lIns="91425" spcFirstLastPara="1" rIns="91425" wrap="square" tIns="91425">
            <a:spAutoFit/>
          </a:bodyPr>
          <a:lstStyle/>
          <a:p>
            <a:pPr indent="0" lvl="0" marL="12700" marR="6350" rtl="0" algn="r">
              <a:lnSpc>
                <a:spcPct val="115000"/>
              </a:lnSpc>
              <a:spcBef>
                <a:spcPts val="0"/>
              </a:spcBef>
              <a:spcAft>
                <a:spcPts val="0"/>
              </a:spcAft>
              <a:buNone/>
            </a:pPr>
            <a:r>
              <a:rPr lang="en-US" sz="3900">
                <a:solidFill>
                  <a:schemeClr val="dk1"/>
                </a:solidFill>
                <a:latin typeface="Calibri"/>
                <a:ea typeface="Calibri"/>
                <a:cs typeface="Calibri"/>
                <a:sym typeface="Calibri"/>
              </a:rPr>
              <a:t>An </a:t>
            </a:r>
            <a:r>
              <a:rPr lang="en-US" sz="3900" u="sng">
                <a:solidFill>
                  <a:schemeClr val="dk1"/>
                </a:solidFill>
                <a:latin typeface="Calibri"/>
                <a:ea typeface="Calibri"/>
                <a:cs typeface="Calibri"/>
                <a:sym typeface="Calibri"/>
              </a:rPr>
              <a:t>individual health care plan</a:t>
            </a:r>
            <a:r>
              <a:rPr lang="en-US" sz="3900">
                <a:solidFill>
                  <a:schemeClr val="dk1"/>
                </a:solidFill>
                <a:latin typeface="Calibri"/>
                <a:ea typeface="Calibri"/>
                <a:cs typeface="Calibri"/>
                <a:sym typeface="Calibri"/>
              </a:rPr>
              <a:t> must always be developed in consultation with the Principal (nominee) and where appropriate, the family medical practitioner for:</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severe asthma, type 1 diabetes, epilepsy and anaphylaxis;</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is diagnosed as being at risk of an emergency reaction;</a:t>
            </a:r>
            <a:endParaRPr sz="3900">
              <a:solidFill>
                <a:schemeClr val="dk1"/>
              </a:solidFill>
              <a:latin typeface="Calibri"/>
              <a:ea typeface="Calibri"/>
              <a:cs typeface="Calibri"/>
              <a:sym typeface="Calibri"/>
            </a:endParaRPr>
          </a:p>
          <a:p>
            <a:pPr indent="-476250" lvl="0" marL="457200" marR="6350" rtl="0" algn="r">
              <a:lnSpc>
                <a:spcPct val="115000"/>
              </a:lnSpc>
              <a:spcBef>
                <a:spcPts val="0"/>
              </a:spcBef>
              <a:spcAft>
                <a:spcPts val="0"/>
              </a:spcAft>
              <a:buClr>
                <a:schemeClr val="dk1"/>
              </a:buClr>
              <a:buSzPts val="3900"/>
              <a:buFont typeface="Calibri"/>
              <a:buChar char="●"/>
            </a:pPr>
            <a:r>
              <a:rPr lang="en-US" sz="3900">
                <a:solidFill>
                  <a:schemeClr val="dk1"/>
                </a:solidFill>
                <a:latin typeface="Calibri"/>
                <a:ea typeface="Calibri"/>
                <a:cs typeface="Calibri"/>
                <a:sym typeface="Calibri"/>
              </a:rPr>
              <a:t>any student who requires the administration of health care procedures.</a:t>
            </a:r>
            <a:endParaRPr sz="3900">
              <a:latin typeface="Calibri"/>
              <a:ea typeface="Calibri"/>
              <a:cs typeface="Calibri"/>
              <a:sym typeface="Calibri"/>
            </a:endParaRPr>
          </a:p>
        </p:txBody>
      </p:sp>
      <p:sp>
        <p:nvSpPr>
          <p:cNvPr id="195" name="Google Shape;195;p22"/>
          <p:cNvSpPr/>
          <p:nvPr/>
        </p:nvSpPr>
        <p:spPr>
          <a:xfrm>
            <a:off x="16686717" y="1980915"/>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96" name="Google Shape;196;p22"/>
          <p:cNvSpPr txBox="1"/>
          <p:nvPr/>
        </p:nvSpPr>
        <p:spPr>
          <a:xfrm>
            <a:off x="11134100" y="402350"/>
            <a:ext cx="64956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ALLERGIES AND HEALTH CARE PLANS</a:t>
            </a:r>
            <a:endParaRPr sz="4200">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23"/>
          <p:cNvSpPr/>
          <p:nvPr/>
        </p:nvSpPr>
        <p:spPr>
          <a:xfrm>
            <a:off x="0" y="0"/>
            <a:ext cx="18288000" cy="1028700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2" name="Google Shape;202;p23"/>
          <p:cNvSpPr txBox="1"/>
          <p:nvPr/>
        </p:nvSpPr>
        <p:spPr>
          <a:xfrm>
            <a:off x="6245675" y="4316875"/>
            <a:ext cx="11463900" cy="4781400"/>
          </a:xfrm>
          <a:prstGeom prst="rect">
            <a:avLst/>
          </a:prstGeom>
          <a:noFill/>
          <a:ln>
            <a:noFill/>
          </a:ln>
        </p:spPr>
        <p:txBody>
          <a:bodyPr anchorCtr="0" anchor="t" bIns="0" lIns="0" spcFirstLastPara="1" rIns="0" wrap="square" tIns="228600">
            <a:spAutoFit/>
          </a:bodyPr>
          <a:lstStyle/>
          <a:p>
            <a:pPr indent="0" lvl="0" marL="1294765" marR="0" rtl="0" algn="r">
              <a:lnSpc>
                <a:spcPct val="100000"/>
              </a:lnSpc>
              <a:spcBef>
                <a:spcPts val="1265"/>
              </a:spcBef>
              <a:spcAft>
                <a:spcPts val="0"/>
              </a:spcAft>
              <a:buNone/>
            </a:pPr>
            <a:r>
              <a:rPr b="1" lang="en-US" sz="10400">
                <a:solidFill>
                  <a:srgbClr val="FAFAF5"/>
                </a:solidFill>
                <a:latin typeface="Gill Sans"/>
                <a:ea typeface="Gill Sans"/>
                <a:cs typeface="Gill Sans"/>
                <a:sym typeface="Gill Sans"/>
              </a:rPr>
              <a:t>THANK YOU!</a:t>
            </a:r>
            <a:endParaRPr b="1" sz="10400">
              <a:solidFill>
                <a:srgbClr val="FAFAF5"/>
              </a:solidFill>
              <a:latin typeface="Gill Sans"/>
              <a:ea typeface="Gill Sans"/>
              <a:cs typeface="Gill Sans"/>
              <a:sym typeface="Gill Sans"/>
            </a:endParaRPr>
          </a:p>
          <a:p>
            <a:pPr indent="0" lvl="0" marL="1294765" rtl="0" algn="r">
              <a:spcBef>
                <a:spcPts val="1265"/>
              </a:spcBef>
              <a:spcAft>
                <a:spcPts val="0"/>
              </a:spcAft>
              <a:buNone/>
            </a:pPr>
            <a:r>
              <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Please contact the office if you would like to speak to your child’s classroom teacher:</a:t>
            </a:r>
            <a:endParaRPr b="1" sz="4000">
              <a:solidFill>
                <a:srgbClr val="FAFAF5"/>
              </a:solidFill>
              <a:latin typeface="Gill Sans"/>
              <a:ea typeface="Gill Sans"/>
              <a:cs typeface="Gill Sans"/>
              <a:sym typeface="Gill Sans"/>
            </a:endParaRPr>
          </a:p>
          <a:p>
            <a:pPr indent="0" lvl="0" marL="1294765" rtl="0" algn="r">
              <a:spcBef>
                <a:spcPts val="1265"/>
              </a:spcBef>
              <a:spcAft>
                <a:spcPts val="0"/>
              </a:spcAft>
              <a:buNone/>
            </a:pPr>
            <a:r>
              <a:rPr b="1" lang="en-US" sz="4000">
                <a:solidFill>
                  <a:srgbClr val="FAFAF5"/>
                </a:solidFill>
                <a:latin typeface="Gill Sans"/>
                <a:ea typeface="Gill Sans"/>
                <a:cs typeface="Gill Sans"/>
                <a:sym typeface="Gill Sans"/>
              </a:rPr>
              <a:t>9832 8555 or via the school email address.</a:t>
            </a:r>
            <a:endParaRPr b="1" sz="10400">
              <a:solidFill>
                <a:srgbClr val="FAFAF5"/>
              </a:solidFill>
              <a:latin typeface="Gill Sans"/>
              <a:ea typeface="Gill Sans"/>
              <a:cs typeface="Gill Sans"/>
              <a:sym typeface="Gill Sans"/>
            </a:endParaRPr>
          </a:p>
        </p:txBody>
      </p:sp>
      <p:sp>
        <p:nvSpPr>
          <p:cNvPr id="203" name="Google Shape;203;p23"/>
          <p:cNvSpPr/>
          <p:nvPr/>
        </p:nvSpPr>
        <p:spPr>
          <a:xfrm>
            <a:off x="0" y="0"/>
            <a:ext cx="12701270" cy="10287000"/>
          </a:xfrm>
          <a:custGeom>
            <a:rect b="b" l="l" r="r" t="t"/>
            <a:pathLst>
              <a:path extrusionOk="0" h="10287000" w="12701270">
                <a:moveTo>
                  <a:pt x="3370011" y="9330671"/>
                </a:moveTo>
                <a:lnTo>
                  <a:pt x="2413682" y="10287000"/>
                </a:lnTo>
                <a:lnTo>
                  <a:pt x="0" y="10287000"/>
                </a:lnTo>
                <a:lnTo>
                  <a:pt x="0" y="0"/>
                </a:lnTo>
                <a:lnTo>
                  <a:pt x="12700683" y="0"/>
                </a:lnTo>
                <a:lnTo>
                  <a:pt x="3370011" y="9330671"/>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04" name="Google Shape;204;p23"/>
          <p:cNvSpPr/>
          <p:nvPr/>
        </p:nvSpPr>
        <p:spPr>
          <a:xfrm>
            <a:off x="9184819" y="624567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AFAF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205" name="Google Shape;205;p23"/>
          <p:cNvPicPr preferRelativeResize="0"/>
          <p:nvPr/>
        </p:nvPicPr>
        <p:blipFill>
          <a:blip r:embed="rId3">
            <a:alphaModFix/>
          </a:blip>
          <a:stretch>
            <a:fillRect/>
          </a:stretch>
        </p:blipFill>
        <p:spPr>
          <a:xfrm>
            <a:off x="152400" y="152400"/>
            <a:ext cx="7381500" cy="492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24"/>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1" name="Google Shape;211;p24"/>
          <p:cNvSpPr txBox="1"/>
          <p:nvPr>
            <p:ph type="title"/>
          </p:nvPr>
        </p:nvSpPr>
        <p:spPr>
          <a:xfrm>
            <a:off x="1016000" y="3952113"/>
            <a:ext cx="16605300" cy="15522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10000"/>
              <a:t>QUESTIONS?</a:t>
            </a:r>
            <a:endParaRPr sz="10000"/>
          </a:p>
        </p:txBody>
      </p:sp>
      <p:sp>
        <p:nvSpPr>
          <p:cNvPr id="212" name="Google Shape;212;p24"/>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13" name="Google Shape;213;p24"/>
          <p:cNvSpPr/>
          <p:nvPr/>
        </p:nvSpPr>
        <p:spPr>
          <a:xfrm>
            <a:off x="5106157" y="5970128"/>
            <a:ext cx="8424982" cy="138232"/>
          </a:xfrm>
          <a:custGeom>
            <a:rect b="b" l="l" r="r" t="t"/>
            <a:pathLst>
              <a:path extrusionOk="0" h="85725" w="4905375">
                <a:moveTo>
                  <a:pt x="4905374" y="85724"/>
                </a:moveTo>
                <a:lnTo>
                  <a:pt x="0" y="85724"/>
                </a:lnTo>
                <a:lnTo>
                  <a:pt x="0" y="0"/>
                </a:lnTo>
                <a:lnTo>
                  <a:pt x="4905374" y="0"/>
                </a:lnTo>
                <a:lnTo>
                  <a:pt x="4905374" y="85724"/>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sp>
        <p:nvSpPr>
          <p:cNvPr id="57" name="Google Shape;57;p8"/>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58" name="Google Shape;58;p8"/>
          <p:cNvSpPr txBox="1"/>
          <p:nvPr/>
        </p:nvSpPr>
        <p:spPr>
          <a:xfrm>
            <a:off x="5327200" y="3337150"/>
            <a:ext cx="11945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Principal - Mr Doug Meaney</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Deputy Principal - Miss Kathy Rox</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Assistant</a:t>
            </a:r>
            <a:r>
              <a:rPr lang="en-US" sz="4000">
                <a:latin typeface="Calibri"/>
                <a:ea typeface="Calibri"/>
                <a:cs typeface="Calibri"/>
                <a:sym typeface="Calibri"/>
              </a:rPr>
              <a:t> Principal K/1 - Mrs Tamiko Gleeson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 2 - Ms Angelina Nguyen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3/4 - Mr Paul Keyes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solidFill>
                  <a:schemeClr val="dk1"/>
                </a:solidFill>
                <a:latin typeface="Calibri"/>
                <a:ea typeface="Calibri"/>
                <a:cs typeface="Calibri"/>
                <a:sym typeface="Calibri"/>
              </a:rPr>
              <a:t>Assistant </a:t>
            </a:r>
            <a:r>
              <a:rPr lang="en-US" sz="4000">
                <a:latin typeface="Calibri"/>
                <a:ea typeface="Calibri"/>
                <a:cs typeface="Calibri"/>
                <a:sym typeface="Calibri"/>
              </a:rPr>
              <a:t>Principal Years 5/6 - Miss Kirsten Milledge  </a:t>
            </a:r>
            <a:r>
              <a:rPr lang="en-US" sz="4000">
                <a:latin typeface="Calibri"/>
                <a:ea typeface="Calibri"/>
                <a:cs typeface="Calibri"/>
                <a:sym typeface="Calibri"/>
              </a:rPr>
              <a:t> </a:t>
            </a:r>
            <a:endParaRPr sz="4000">
              <a:latin typeface="Calibri"/>
              <a:ea typeface="Calibri"/>
              <a:cs typeface="Calibri"/>
              <a:sym typeface="Calibri"/>
            </a:endParaRPr>
          </a:p>
        </p:txBody>
      </p:sp>
      <p:sp>
        <p:nvSpPr>
          <p:cNvPr id="59" name="Google Shape;59;p8"/>
          <p:cNvSpPr/>
          <p:nvPr/>
        </p:nvSpPr>
        <p:spPr>
          <a:xfrm>
            <a:off x="16329317" y="25263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0" name="Google Shape;60;p8"/>
          <p:cNvSpPr txBox="1"/>
          <p:nvPr/>
        </p:nvSpPr>
        <p:spPr>
          <a:xfrm>
            <a:off x="11634102" y="868250"/>
            <a:ext cx="5638200" cy="14211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LEADERSHIP TEAM</a:t>
            </a:r>
            <a:endParaRPr sz="4200">
              <a:latin typeface="Gill Sans"/>
              <a:ea typeface="Gill Sans"/>
              <a:cs typeface="Gill Sans"/>
              <a:sym typeface="Gill Sans"/>
            </a:endParaRPr>
          </a:p>
        </p:txBody>
      </p:sp>
      <p:sp>
        <p:nvSpPr>
          <p:cNvPr id="61" name="Google Shape;61;p8"/>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2" name="Google Shape;62;p8"/>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STAFF OVERVIEW</a:t>
            </a:r>
            <a:endParaRPr>
              <a:solidFill>
                <a:srgbClr val="FFFFFF"/>
              </a:solidFill>
            </a:endParaRPr>
          </a:p>
        </p:txBody>
      </p:sp>
      <p:sp>
        <p:nvSpPr>
          <p:cNvPr id="63" name="Google Shape;63;p8"/>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9"/>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69" name="Google Shape;69;p9"/>
          <p:cNvSpPr txBox="1"/>
          <p:nvPr/>
        </p:nvSpPr>
        <p:spPr>
          <a:xfrm>
            <a:off x="9062350" y="3275950"/>
            <a:ext cx="8210100" cy="5246100"/>
          </a:xfrm>
          <a:prstGeom prst="rect">
            <a:avLst/>
          </a:prstGeom>
          <a:noFill/>
          <a:ln>
            <a:noFill/>
          </a:ln>
        </p:spPr>
        <p:txBody>
          <a:bodyPr anchorCtr="0" anchor="t" bIns="0" lIns="0" spcFirstLastPara="1" rIns="0" wrap="square" tIns="12700">
            <a:spAutoFit/>
          </a:bodyPr>
          <a:lstStyle/>
          <a:p>
            <a:pPr indent="-647065" lvl="0" marL="659130" marR="5080" rtl="0" algn="r">
              <a:lnSpc>
                <a:spcPct val="150000"/>
              </a:lnSpc>
              <a:spcBef>
                <a:spcPts val="0"/>
              </a:spcBef>
              <a:spcAft>
                <a:spcPts val="0"/>
              </a:spcAft>
              <a:buNone/>
            </a:pPr>
            <a:r>
              <a:rPr lang="en-US" sz="4000">
                <a:latin typeface="Calibri"/>
                <a:ea typeface="Calibri"/>
                <a:cs typeface="Calibri"/>
                <a:sym typeface="Calibri"/>
              </a:rPr>
              <a:t>Team Leader - Mr Paul Keyes</a:t>
            </a:r>
            <a:endParaRPr sz="4000">
              <a:latin typeface="Calibri"/>
              <a:ea typeface="Calibri"/>
              <a:cs typeface="Calibri"/>
              <a:sym typeface="Calibri"/>
            </a:endParaRPr>
          </a:p>
          <a:p>
            <a:pPr indent="-647065" lvl="0" marL="659130" marR="5080" rtl="0" algn="ctr">
              <a:lnSpc>
                <a:spcPct val="150000"/>
              </a:lnSpc>
              <a:spcBef>
                <a:spcPts val="0"/>
              </a:spcBef>
              <a:spcAft>
                <a:spcPts val="0"/>
              </a:spcAft>
              <a:buNone/>
            </a:pPr>
            <a:r>
              <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3/4/5D - Miss Clare Donovan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3H - Mrs Kellie Herben</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rPr lang="en-US" sz="4000">
                <a:latin typeface="Calibri"/>
                <a:ea typeface="Calibri"/>
                <a:cs typeface="Calibri"/>
                <a:sym typeface="Calibri"/>
              </a:rPr>
              <a:t>3R - Mr Baillie Roberts</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p:txBody>
      </p:sp>
      <p:sp>
        <p:nvSpPr>
          <p:cNvPr id="70" name="Google Shape;70;p9"/>
          <p:cNvSpPr/>
          <p:nvPr/>
        </p:nvSpPr>
        <p:spPr>
          <a:xfrm>
            <a:off x="16329467" y="2373940"/>
            <a:ext cx="942975" cy="152400"/>
          </a:xfrm>
          <a:custGeom>
            <a:rect b="b" l="l" r="r" t="t"/>
            <a:pathLst>
              <a:path extrusionOk="0" h="152400" w="942975">
                <a:moveTo>
                  <a:pt x="942974" y="152399"/>
                </a:moveTo>
                <a:lnTo>
                  <a:pt x="0" y="152399"/>
                </a:lnTo>
                <a:lnTo>
                  <a:pt x="0" y="0"/>
                </a:lnTo>
                <a:lnTo>
                  <a:pt x="942974" y="0"/>
                </a:lnTo>
                <a:lnTo>
                  <a:pt x="942974" y="152399"/>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1" name="Google Shape;71;p9"/>
          <p:cNvSpPr txBox="1"/>
          <p:nvPr/>
        </p:nvSpPr>
        <p:spPr>
          <a:xfrm>
            <a:off x="11634252" y="1203050"/>
            <a:ext cx="56382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YEAR 3</a:t>
            </a:r>
            <a:endParaRPr sz="4200">
              <a:latin typeface="Gill Sans"/>
              <a:ea typeface="Gill Sans"/>
              <a:cs typeface="Gill Sans"/>
              <a:sym typeface="Gill Sans"/>
            </a:endParaRPr>
          </a:p>
        </p:txBody>
      </p:sp>
      <p:sp>
        <p:nvSpPr>
          <p:cNvPr id="72" name="Google Shape;72;p9"/>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73" name="Google Shape;73;p9"/>
          <p:cNvSpPr txBox="1"/>
          <p:nvPr>
            <p:ph type="title"/>
          </p:nvPr>
        </p:nvSpPr>
        <p:spPr>
          <a:xfrm>
            <a:off x="796000" y="631250"/>
            <a:ext cx="62199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TEAM OVERVIEW</a:t>
            </a:r>
            <a:endParaRPr>
              <a:solidFill>
                <a:srgbClr val="FFFFFF"/>
              </a:solidFill>
            </a:endParaRPr>
          </a:p>
        </p:txBody>
      </p:sp>
      <p:sp>
        <p:nvSpPr>
          <p:cNvPr id="74" name="Google Shape;74;p9"/>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sp>
        <p:nvSpPr>
          <p:cNvPr id="79" name="Google Shape;79;p10"/>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0" name="Google Shape;80;p10"/>
          <p:cNvSpPr txBox="1"/>
          <p:nvPr>
            <p:ph type="title"/>
          </p:nvPr>
        </p:nvSpPr>
        <p:spPr>
          <a:xfrm>
            <a:off x="1138475" y="346400"/>
            <a:ext cx="16605300" cy="8595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lang="en-US" sz="5500">
                <a:solidFill>
                  <a:srgbClr val="FF0000"/>
                </a:solidFill>
              </a:rPr>
              <a:t>GROWING AND LEARNING TOGETHER</a:t>
            </a:r>
            <a:endParaRPr sz="5500">
              <a:solidFill>
                <a:srgbClr val="FF0000"/>
              </a:solidFill>
            </a:endParaRPr>
          </a:p>
        </p:txBody>
      </p:sp>
      <p:sp>
        <p:nvSpPr>
          <p:cNvPr id="81" name="Google Shape;81;p10"/>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82" name="Google Shape;82;p10"/>
          <p:cNvSpPr/>
          <p:nvPr/>
        </p:nvSpPr>
        <p:spPr>
          <a:xfrm>
            <a:off x="3958050"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Teacher</a:t>
            </a:r>
            <a:endParaRPr sz="2900">
              <a:solidFill>
                <a:srgbClr val="FFFFFF"/>
              </a:solidFill>
              <a:latin typeface="Calibri"/>
              <a:ea typeface="Calibri"/>
              <a:cs typeface="Calibri"/>
              <a:sym typeface="Calibri"/>
            </a:endParaRPr>
          </a:p>
        </p:txBody>
      </p:sp>
      <p:sp>
        <p:nvSpPr>
          <p:cNvPr id="83" name="Google Shape;83;p10"/>
          <p:cNvSpPr/>
          <p:nvPr/>
        </p:nvSpPr>
        <p:spPr>
          <a:xfrm>
            <a:off x="10387375" y="5018975"/>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chemeClr val="lt1"/>
                </a:solidFill>
                <a:latin typeface="Calibri"/>
                <a:ea typeface="Calibri"/>
                <a:cs typeface="Calibri"/>
                <a:sym typeface="Calibri"/>
              </a:rPr>
              <a:t>Parent</a:t>
            </a:r>
            <a:endParaRPr sz="2900">
              <a:solidFill>
                <a:srgbClr val="FFFFFF"/>
              </a:solidFill>
              <a:latin typeface="Calibri"/>
              <a:ea typeface="Calibri"/>
              <a:cs typeface="Calibri"/>
              <a:sym typeface="Calibri"/>
            </a:endParaRPr>
          </a:p>
        </p:txBody>
      </p:sp>
      <p:sp>
        <p:nvSpPr>
          <p:cNvPr id="84" name="Google Shape;84;p10"/>
          <p:cNvSpPr/>
          <p:nvPr/>
        </p:nvSpPr>
        <p:spPr>
          <a:xfrm>
            <a:off x="7108050" y="1375650"/>
            <a:ext cx="4071900" cy="4102500"/>
          </a:xfrm>
          <a:prstGeom prst="ellipse">
            <a:avLst/>
          </a:prstGeom>
          <a:solidFill>
            <a:srgbClr val="004AA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5000">
                <a:solidFill>
                  <a:srgbClr val="FFFFFF"/>
                </a:solidFill>
                <a:latin typeface="Calibri"/>
                <a:ea typeface="Calibri"/>
                <a:cs typeface="Calibri"/>
                <a:sym typeface="Calibri"/>
              </a:rPr>
              <a:t>Student</a:t>
            </a:r>
            <a:endParaRPr b="1" sz="5000">
              <a:solidFill>
                <a:srgbClr val="FFFFFF"/>
              </a:solidFill>
              <a:latin typeface="Calibri"/>
              <a:ea typeface="Calibri"/>
              <a:cs typeface="Calibri"/>
              <a:sym typeface="Calibri"/>
            </a:endParaRPr>
          </a:p>
        </p:txBody>
      </p:sp>
      <p:cxnSp>
        <p:nvCxnSpPr>
          <p:cNvPr id="85" name="Google Shape;85;p10"/>
          <p:cNvCxnSpPr>
            <a:stCxn id="82" idx="0"/>
            <a:endCxn id="84" idx="2"/>
          </p:cNvCxnSpPr>
          <p:nvPr/>
        </p:nvCxnSpPr>
        <p:spPr>
          <a:xfrm flipH="1" rot="10800000">
            <a:off x="5994000" y="3426875"/>
            <a:ext cx="1114200" cy="1592100"/>
          </a:xfrm>
          <a:prstGeom prst="straightConnector1">
            <a:avLst/>
          </a:prstGeom>
          <a:noFill/>
          <a:ln cap="flat" cmpd="sng" w="76200">
            <a:solidFill>
              <a:srgbClr val="FF0000"/>
            </a:solidFill>
            <a:prstDash val="solid"/>
            <a:round/>
            <a:headEnd len="med" w="med" type="stealth"/>
            <a:tailEnd len="med" w="med" type="stealth"/>
          </a:ln>
        </p:spPr>
      </p:cxnSp>
      <p:cxnSp>
        <p:nvCxnSpPr>
          <p:cNvPr id="86" name="Google Shape;86;p10"/>
          <p:cNvCxnSpPr>
            <a:stCxn id="82" idx="6"/>
            <a:endCxn id="83" idx="2"/>
          </p:cNvCxnSpPr>
          <p:nvPr/>
        </p:nvCxnSpPr>
        <p:spPr>
          <a:xfrm>
            <a:off x="8029950" y="7070225"/>
            <a:ext cx="2357400" cy="0"/>
          </a:xfrm>
          <a:prstGeom prst="straightConnector1">
            <a:avLst/>
          </a:prstGeom>
          <a:noFill/>
          <a:ln cap="flat" cmpd="sng" w="76200">
            <a:solidFill>
              <a:srgbClr val="FF0000"/>
            </a:solidFill>
            <a:prstDash val="solid"/>
            <a:round/>
            <a:headEnd len="med" w="med" type="stealth"/>
            <a:tailEnd len="med" w="med" type="stealth"/>
          </a:ln>
        </p:spPr>
      </p:cxnSp>
      <p:cxnSp>
        <p:nvCxnSpPr>
          <p:cNvPr id="87" name="Google Shape;87;p10"/>
          <p:cNvCxnSpPr>
            <a:stCxn id="83" idx="0"/>
          </p:cNvCxnSpPr>
          <p:nvPr/>
        </p:nvCxnSpPr>
        <p:spPr>
          <a:xfrm rot="10800000">
            <a:off x="11179825" y="3640475"/>
            <a:ext cx="1243500" cy="1378500"/>
          </a:xfrm>
          <a:prstGeom prst="straightConnector1">
            <a:avLst/>
          </a:prstGeom>
          <a:noFill/>
          <a:ln cap="flat" cmpd="sng" w="76200">
            <a:solidFill>
              <a:srgbClr val="FF0000"/>
            </a:solidFill>
            <a:prstDash val="solid"/>
            <a:round/>
            <a:headEnd len="med" w="med" type="stealth"/>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 name="Shape 91"/>
        <p:cNvGrpSpPr/>
        <p:nvPr/>
      </p:nvGrpSpPr>
      <p:grpSpPr>
        <a:xfrm>
          <a:off x="0" y="0"/>
          <a:ext cx="0" cy="0"/>
          <a:chOff x="0" y="0"/>
          <a:chExt cx="0" cy="0"/>
        </a:xfrm>
      </p:grpSpPr>
      <p:sp>
        <p:nvSpPr>
          <p:cNvPr id="92" name="Google Shape;92;p11"/>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3" name="Google Shape;93;p11"/>
          <p:cNvSpPr txBox="1"/>
          <p:nvPr/>
        </p:nvSpPr>
        <p:spPr>
          <a:xfrm>
            <a:off x="648625" y="2514900"/>
            <a:ext cx="8260800" cy="66732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SzPts val="2200"/>
              <a:buNone/>
            </a:pPr>
            <a:r>
              <a:rPr lang="en-US" sz="4000">
                <a:solidFill>
                  <a:schemeClr val="dk1"/>
                </a:solidFill>
                <a:latin typeface="Calibri"/>
                <a:ea typeface="Calibri"/>
                <a:cs typeface="Calibri"/>
                <a:sym typeface="Calibri"/>
              </a:rPr>
              <a:t>In case of an emergency, it is essential that all contact </a:t>
            </a:r>
            <a:r>
              <a:rPr b="1" lang="en-US" sz="4000">
                <a:solidFill>
                  <a:schemeClr val="dk1"/>
                </a:solidFill>
                <a:latin typeface="Calibri"/>
                <a:ea typeface="Calibri"/>
                <a:cs typeface="Calibri"/>
                <a:sym typeface="Calibri"/>
              </a:rPr>
              <a:t>details are up-to-date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2200"/>
              <a:buNone/>
            </a:pPr>
            <a:r>
              <a:t/>
            </a:r>
            <a:endParaRPr sz="4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2200"/>
              <a:buFont typeface="Century Gothic"/>
              <a:buNone/>
            </a:pPr>
            <a:r>
              <a:rPr lang="en-US" sz="4000">
                <a:solidFill>
                  <a:schemeClr val="dk1"/>
                </a:solidFill>
                <a:latin typeface="Calibri"/>
                <a:ea typeface="Calibri"/>
                <a:cs typeface="Calibri"/>
                <a:sym typeface="Calibri"/>
              </a:rPr>
              <a:t>These include:</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Contact numbers - mobile, home and work</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Emergency contact details</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Custody information</a:t>
            </a:r>
            <a:endParaRPr sz="4000">
              <a:solidFill>
                <a:schemeClr val="dk1"/>
              </a:solidFill>
              <a:latin typeface="Calibri"/>
              <a:ea typeface="Calibri"/>
              <a:cs typeface="Calibri"/>
              <a:sym typeface="Calibri"/>
            </a:endParaRPr>
          </a:p>
          <a:p>
            <a:pPr indent="-437197" lvl="1" marL="738187" rtl="0" algn="l">
              <a:lnSpc>
                <a:spcPct val="115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Medical details</a:t>
            </a:r>
            <a:endParaRPr sz="4000">
              <a:solidFill>
                <a:srgbClr val="004AAC"/>
              </a:solidFill>
              <a:latin typeface="Calibri"/>
              <a:ea typeface="Calibri"/>
              <a:cs typeface="Calibri"/>
              <a:sym typeface="Calibri"/>
            </a:endParaRPr>
          </a:p>
        </p:txBody>
      </p:sp>
      <p:sp>
        <p:nvSpPr>
          <p:cNvPr id="94" name="Google Shape;94;p11"/>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95" name="Google Shape;95;p11"/>
          <p:cNvSpPr txBox="1"/>
          <p:nvPr>
            <p:ph type="title"/>
          </p:nvPr>
        </p:nvSpPr>
        <p:spPr>
          <a:xfrm>
            <a:off x="10409450" y="692475"/>
            <a:ext cx="7011000" cy="18951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CONTACT DETAILS</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12"/>
          <p:cNvSpPr txBox="1"/>
          <p:nvPr/>
        </p:nvSpPr>
        <p:spPr>
          <a:xfrm>
            <a:off x="348725" y="9687350"/>
            <a:ext cx="2223000" cy="382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400">
                <a:solidFill>
                  <a:srgbClr val="FAFAF5"/>
                </a:solidFill>
              </a:rPr>
              <a:t>YEAR 1</a:t>
            </a:r>
            <a:endParaRPr b="1" sz="2400"/>
          </a:p>
        </p:txBody>
      </p:sp>
      <p:sp>
        <p:nvSpPr>
          <p:cNvPr id="101" name="Google Shape;101;p12"/>
          <p:cNvSpPr txBox="1"/>
          <p:nvPr/>
        </p:nvSpPr>
        <p:spPr>
          <a:xfrm>
            <a:off x="9062350" y="3159375"/>
            <a:ext cx="8210100" cy="4322700"/>
          </a:xfrm>
          <a:prstGeom prst="rect">
            <a:avLst/>
          </a:prstGeom>
          <a:noFill/>
          <a:ln>
            <a:noFill/>
          </a:ln>
        </p:spPr>
        <p:txBody>
          <a:bodyPr anchorCtr="0" anchor="t" bIns="0" lIns="0" spcFirstLastPara="1" rIns="0" wrap="square" tIns="12700">
            <a:spAutoFit/>
          </a:bodyPr>
          <a:lstStyle/>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Classroom Teacher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Grade Team Leader</a:t>
            </a:r>
            <a:endParaRPr sz="4000">
              <a:latin typeface="Calibri"/>
              <a:ea typeface="Calibri"/>
              <a:cs typeface="Calibri"/>
              <a:sym typeface="Calibri"/>
            </a:endParaRPr>
          </a:p>
          <a:p>
            <a:pPr indent="-647065" lvl="0" marL="659130" marR="5080" rtl="0" algn="r">
              <a:lnSpc>
                <a:spcPct val="150000"/>
              </a:lnSpc>
              <a:spcBef>
                <a:spcPts val="0"/>
              </a:spcBef>
              <a:spcAft>
                <a:spcPts val="0"/>
              </a:spcAft>
              <a:buNone/>
            </a:pPr>
            <a:r>
              <a:t/>
            </a:r>
            <a:endParaRPr sz="4000">
              <a:latin typeface="Calibri"/>
              <a:ea typeface="Calibri"/>
              <a:cs typeface="Calibri"/>
              <a:sym typeface="Calibri"/>
            </a:endParaRPr>
          </a:p>
          <a:p>
            <a:pPr indent="-482600" lvl="0" marL="457200" marR="5080" rtl="0" algn="r">
              <a:lnSpc>
                <a:spcPct val="150000"/>
              </a:lnSpc>
              <a:spcBef>
                <a:spcPts val="0"/>
              </a:spcBef>
              <a:spcAft>
                <a:spcPts val="0"/>
              </a:spcAft>
              <a:buSzPts val="4000"/>
              <a:buFont typeface="Calibri"/>
              <a:buAutoNum type="arabicPeriod"/>
            </a:pPr>
            <a:r>
              <a:rPr lang="en-US" sz="4000">
                <a:latin typeface="Calibri"/>
                <a:ea typeface="Calibri"/>
                <a:cs typeface="Calibri"/>
                <a:sym typeface="Calibri"/>
              </a:rPr>
              <a:t>Principal </a:t>
            </a:r>
            <a:endParaRPr sz="4000">
              <a:latin typeface="Calibri"/>
              <a:ea typeface="Calibri"/>
              <a:cs typeface="Calibri"/>
              <a:sym typeface="Calibri"/>
            </a:endParaRPr>
          </a:p>
        </p:txBody>
      </p:sp>
      <p:sp>
        <p:nvSpPr>
          <p:cNvPr id="102" name="Google Shape;102;p12"/>
          <p:cNvSpPr txBox="1"/>
          <p:nvPr/>
        </p:nvSpPr>
        <p:spPr>
          <a:xfrm>
            <a:off x="9552249" y="631250"/>
            <a:ext cx="7720200" cy="20907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If you have any issues of concerns, please contact the following people in this order:</a:t>
            </a:r>
            <a:endParaRPr sz="4200">
              <a:latin typeface="Gill Sans"/>
              <a:ea typeface="Gill Sans"/>
              <a:cs typeface="Gill Sans"/>
              <a:sym typeface="Gill Sans"/>
            </a:endParaRPr>
          </a:p>
        </p:txBody>
      </p:sp>
      <p:sp>
        <p:nvSpPr>
          <p:cNvPr id="103" name="Google Shape;103;p12"/>
          <p:cNvSpPr/>
          <p:nvPr/>
        </p:nvSpPr>
        <p:spPr>
          <a:xfrm>
            <a:off x="0" y="-200"/>
            <a:ext cx="11134090" cy="10287000"/>
          </a:xfrm>
          <a:custGeom>
            <a:rect b="b" l="l" r="r" t="t"/>
            <a:pathLst>
              <a:path extrusionOk="0" h="10287000" w="11134090">
                <a:moveTo>
                  <a:pt x="11133800" y="0"/>
                </a:moveTo>
                <a:lnTo>
                  <a:pt x="846800" y="10286999"/>
                </a:lnTo>
                <a:lnTo>
                  <a:pt x="0" y="10286999"/>
                </a:lnTo>
                <a:lnTo>
                  <a:pt x="0" y="0"/>
                </a:lnTo>
                <a:lnTo>
                  <a:pt x="11133800" y="0"/>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4" name="Google Shape;104;p12"/>
          <p:cNvSpPr txBox="1"/>
          <p:nvPr>
            <p:ph type="title"/>
          </p:nvPr>
        </p:nvSpPr>
        <p:spPr>
          <a:xfrm>
            <a:off x="796000" y="631250"/>
            <a:ext cx="7011000" cy="1895100"/>
          </a:xfrm>
          <a:prstGeom prst="rect">
            <a:avLst/>
          </a:prstGeom>
          <a:noFill/>
          <a:ln>
            <a:noFill/>
          </a:ln>
        </p:spPr>
        <p:txBody>
          <a:bodyPr anchorCtr="0" anchor="t" bIns="0" lIns="0" spcFirstLastPara="1" rIns="0" wrap="square" tIns="107950">
            <a:spAutoFit/>
          </a:bodyPr>
          <a:lstStyle/>
          <a:p>
            <a:pPr indent="44450" lvl="0" marL="12700" marR="5080" rtl="0" algn="l">
              <a:lnSpc>
                <a:spcPct val="109090"/>
              </a:lnSpc>
              <a:spcBef>
                <a:spcPts val="0"/>
              </a:spcBef>
              <a:spcAft>
                <a:spcPts val="0"/>
              </a:spcAft>
              <a:buNone/>
            </a:pPr>
            <a:r>
              <a:rPr lang="en-US">
                <a:solidFill>
                  <a:srgbClr val="FFFFFF"/>
                </a:solidFill>
              </a:rPr>
              <a:t>LINES OF COMMUNICATION</a:t>
            </a:r>
            <a:endParaRPr>
              <a:solidFill>
                <a:srgbClr val="FFFFFF"/>
              </a:solidFill>
            </a:endParaRPr>
          </a:p>
        </p:txBody>
      </p:sp>
      <p:cxnSp>
        <p:nvCxnSpPr>
          <p:cNvPr id="105" name="Google Shape;105;p12"/>
          <p:cNvCxnSpPr/>
          <p:nvPr/>
        </p:nvCxnSpPr>
        <p:spPr>
          <a:xfrm>
            <a:off x="16109050" y="3888250"/>
            <a:ext cx="0" cy="1071600"/>
          </a:xfrm>
          <a:prstGeom prst="straightConnector1">
            <a:avLst/>
          </a:prstGeom>
          <a:noFill/>
          <a:ln cap="flat" cmpd="sng" w="38100">
            <a:solidFill>
              <a:srgbClr val="FF0000"/>
            </a:solidFill>
            <a:prstDash val="solid"/>
            <a:round/>
            <a:headEnd len="med" w="med" type="none"/>
            <a:tailEnd len="med" w="med" type="triangle"/>
          </a:ln>
        </p:spPr>
      </p:cxnSp>
      <p:cxnSp>
        <p:nvCxnSpPr>
          <p:cNvPr id="106" name="Google Shape;106;p12"/>
          <p:cNvCxnSpPr/>
          <p:nvPr/>
        </p:nvCxnSpPr>
        <p:spPr>
          <a:xfrm>
            <a:off x="16109050" y="5908150"/>
            <a:ext cx="0" cy="1071600"/>
          </a:xfrm>
          <a:prstGeom prst="straightConnector1">
            <a:avLst/>
          </a:prstGeom>
          <a:noFill/>
          <a:ln cap="flat" cmpd="sng" w="38100">
            <a:solidFill>
              <a:srgbClr val="FF0000"/>
            </a:solidFill>
            <a:prstDash val="solid"/>
            <a:round/>
            <a:headEnd len="med" w="med" type="none"/>
            <a:tailEnd len="med" w="med" type="triangle"/>
          </a:ln>
        </p:spPr>
      </p:cxnSp>
      <p:sp>
        <p:nvSpPr>
          <p:cNvPr id="107" name="Google Shape;107;p12"/>
          <p:cNvSpPr/>
          <p:nvPr/>
        </p:nvSpPr>
        <p:spPr>
          <a:xfrm>
            <a:off x="0" y="9452814"/>
            <a:ext cx="18288000" cy="834390"/>
          </a:xfrm>
          <a:custGeom>
            <a:rect b="b" l="l" r="r" t="t"/>
            <a:pathLst>
              <a:path extrusionOk="0" h="834390" w="18288000">
                <a:moveTo>
                  <a:pt x="18287998" y="833985"/>
                </a:moveTo>
                <a:lnTo>
                  <a:pt x="0" y="833985"/>
                </a:lnTo>
                <a:lnTo>
                  <a:pt x="0" y="0"/>
                </a:lnTo>
                <a:lnTo>
                  <a:pt x="18287998" y="0"/>
                </a:lnTo>
                <a:lnTo>
                  <a:pt x="18287998" y="833985"/>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08" name="Google Shape;108;p12"/>
          <p:cNvSpPr txBox="1"/>
          <p:nvPr/>
        </p:nvSpPr>
        <p:spPr>
          <a:xfrm>
            <a:off x="3001151" y="8091688"/>
            <a:ext cx="14271300" cy="751500"/>
          </a:xfrm>
          <a:prstGeom prst="rect">
            <a:avLst/>
          </a:prstGeom>
          <a:noFill/>
          <a:ln>
            <a:noFill/>
          </a:ln>
        </p:spPr>
        <p:txBody>
          <a:bodyPr anchorCtr="0" anchor="t" bIns="0" lIns="0" spcFirstLastPara="1" rIns="0" wrap="square" tIns="104125">
            <a:spAutoFit/>
          </a:bodyPr>
          <a:lstStyle/>
          <a:p>
            <a:pPr indent="454025" lvl="0" marL="12700" marR="5080" rtl="0" algn="r">
              <a:lnSpc>
                <a:spcPct val="103571"/>
              </a:lnSpc>
              <a:spcBef>
                <a:spcPts val="0"/>
              </a:spcBef>
              <a:spcAft>
                <a:spcPts val="0"/>
              </a:spcAft>
              <a:buNone/>
            </a:pPr>
            <a:r>
              <a:rPr b="1" lang="en-US" sz="4200">
                <a:solidFill>
                  <a:srgbClr val="FF1616"/>
                </a:solidFill>
                <a:latin typeface="Gill Sans"/>
                <a:ea typeface="Gill Sans"/>
                <a:cs typeface="Gill Sans"/>
                <a:sym typeface="Gill Sans"/>
              </a:rPr>
              <a:t>Office Hours: Monday to Friday 8.30 am - 3.15 pm</a:t>
            </a:r>
            <a:endParaRPr sz="42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 name="Shape 112"/>
        <p:cNvGrpSpPr/>
        <p:nvPr/>
      </p:nvGrpSpPr>
      <p:grpSpPr>
        <a:xfrm>
          <a:off x="0" y="0"/>
          <a:ext cx="0" cy="0"/>
          <a:chOff x="0" y="0"/>
          <a:chExt cx="0" cy="0"/>
        </a:xfrm>
      </p:grpSpPr>
      <p:sp>
        <p:nvSpPr>
          <p:cNvPr id="113" name="Google Shape;113;p13"/>
          <p:cNvSpPr/>
          <p:nvPr/>
        </p:nvSpPr>
        <p:spPr>
          <a:xfrm>
            <a:off x="0" y="1"/>
            <a:ext cx="18288000" cy="9456420"/>
          </a:xfrm>
          <a:custGeom>
            <a:rect b="b" l="l" r="r" t="t"/>
            <a:pathLst>
              <a:path extrusionOk="0" h="9456420" w="18288000">
                <a:moveTo>
                  <a:pt x="0" y="9456187"/>
                </a:moveTo>
                <a:lnTo>
                  <a:pt x="18287998" y="9456187"/>
                </a:lnTo>
                <a:lnTo>
                  <a:pt x="18287998" y="0"/>
                </a:lnTo>
                <a:lnTo>
                  <a:pt x="0" y="0"/>
                </a:lnTo>
                <a:lnTo>
                  <a:pt x="0" y="9456187"/>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4" name="Google Shape;114;p13"/>
          <p:cNvSpPr txBox="1"/>
          <p:nvPr>
            <p:ph type="title"/>
          </p:nvPr>
        </p:nvSpPr>
        <p:spPr>
          <a:xfrm>
            <a:off x="1016000" y="621925"/>
            <a:ext cx="16605300" cy="859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500"/>
              <a:t>SCHOOL TIMES</a:t>
            </a:r>
            <a:endParaRPr sz="5500"/>
          </a:p>
        </p:txBody>
      </p:sp>
      <p:sp>
        <p:nvSpPr>
          <p:cNvPr id="115" name="Google Shape;115;p13"/>
          <p:cNvSpPr/>
          <p:nvPr/>
        </p:nvSpPr>
        <p:spPr>
          <a:xfrm>
            <a:off x="0" y="9456189"/>
            <a:ext cx="18288000" cy="831215"/>
          </a:xfrm>
          <a:custGeom>
            <a:rect b="b" l="l" r="r" t="t"/>
            <a:pathLst>
              <a:path extrusionOk="0" h="831215" w="18288000">
                <a:moveTo>
                  <a:pt x="18287998" y="830810"/>
                </a:moveTo>
                <a:lnTo>
                  <a:pt x="0" y="830810"/>
                </a:lnTo>
                <a:lnTo>
                  <a:pt x="0" y="0"/>
                </a:lnTo>
                <a:lnTo>
                  <a:pt x="18287998" y="0"/>
                </a:lnTo>
                <a:lnTo>
                  <a:pt x="18287998" y="830810"/>
                </a:lnTo>
                <a:close/>
              </a:path>
            </a:pathLst>
          </a:custGeom>
          <a:solidFill>
            <a:srgbClr val="FF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3"/>
          <p:cNvSpPr txBox="1"/>
          <p:nvPr>
            <p:ph type="title"/>
          </p:nvPr>
        </p:nvSpPr>
        <p:spPr>
          <a:xfrm>
            <a:off x="1016000" y="1655800"/>
            <a:ext cx="16605300" cy="7548900"/>
          </a:xfrm>
          <a:prstGeom prst="rect">
            <a:avLst/>
          </a:prstGeom>
          <a:noFill/>
          <a:ln>
            <a:noFill/>
          </a:ln>
        </p:spPr>
        <p:txBody>
          <a:bodyPr anchorCtr="0" anchor="t" bIns="0" lIns="0" spcFirstLastPara="1" rIns="0" wrap="square" tIns="12700">
            <a:spAutoFit/>
          </a:bodyPr>
          <a:lstStyle/>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8.30 am			Playground Supervision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9.00 am			Morning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11.15 am		Eating Time</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11.30 am		Lunch 1</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11.50 am		Lunch 2</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12.10 pm		Middle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1.40 pm			Afternoon Tea</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2.00 pm			Afternoon Session</a:t>
            </a:r>
            <a:endParaRPr b="0" sz="4800">
              <a:solidFill>
                <a:srgbClr val="FFFFFF"/>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0" lang="en-US" sz="4800">
                <a:solidFill>
                  <a:srgbClr val="FFFFFF"/>
                </a:solidFill>
                <a:latin typeface="Calibri"/>
                <a:ea typeface="Calibri"/>
                <a:cs typeface="Calibri"/>
                <a:sym typeface="Calibri"/>
              </a:rPr>
              <a:t>3.00 pm			Dismissal</a:t>
            </a:r>
            <a:endParaRPr b="0" sz="4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14"/>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2" name="Google Shape;122;p14"/>
          <p:cNvSpPr txBox="1"/>
          <p:nvPr/>
        </p:nvSpPr>
        <p:spPr>
          <a:xfrm>
            <a:off x="342450" y="692475"/>
            <a:ext cx="7862700" cy="8279400"/>
          </a:xfrm>
          <a:prstGeom prst="rect">
            <a:avLst/>
          </a:prstGeom>
          <a:noFill/>
          <a:ln>
            <a:noFill/>
          </a:ln>
        </p:spPr>
        <p:txBody>
          <a:bodyPr anchorCtr="0" anchor="t" bIns="0" lIns="0" spcFirstLastPara="1" rIns="0" wrap="square" tIns="84450">
            <a:spAutoFit/>
          </a:bodyPr>
          <a:lstStyle/>
          <a:p>
            <a:pPr indent="0" lvl="0" marL="0" rtl="0" algn="l">
              <a:lnSpc>
                <a:spcPct val="115000"/>
              </a:lnSpc>
              <a:spcBef>
                <a:spcPts val="0"/>
              </a:spcBef>
              <a:spcAft>
                <a:spcPts val="0"/>
              </a:spcAft>
              <a:buNone/>
            </a:pPr>
            <a:r>
              <a:rPr lang="en-US" sz="3900">
                <a:latin typeface="Calibri"/>
                <a:ea typeface="Calibri"/>
                <a:cs typeface="Calibri"/>
                <a:sym typeface="Calibri"/>
              </a:rPr>
              <a:t>It is very important that students attend school every day.</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If absences are unavoidable (such as sickness, etc.), please ensure you send a note to explain the absence, or use the SkoolBag app, as soon as possible when students return to school.</a:t>
            </a:r>
            <a:endParaRPr sz="3900">
              <a:latin typeface="Calibri"/>
              <a:ea typeface="Calibri"/>
              <a:cs typeface="Calibri"/>
              <a:sym typeface="Calibri"/>
            </a:endParaRPr>
          </a:p>
          <a:p>
            <a:pPr indent="0" lvl="0" marL="0" rtl="0" algn="l">
              <a:lnSpc>
                <a:spcPct val="115000"/>
              </a:lnSpc>
              <a:spcBef>
                <a:spcPts val="0"/>
              </a:spcBef>
              <a:spcAft>
                <a:spcPts val="0"/>
              </a:spcAft>
              <a:buNone/>
            </a:pPr>
            <a:r>
              <a:t/>
            </a:r>
            <a:endParaRPr sz="3900">
              <a:latin typeface="Calibri"/>
              <a:ea typeface="Calibri"/>
              <a:cs typeface="Calibri"/>
              <a:sym typeface="Calibri"/>
            </a:endParaRPr>
          </a:p>
          <a:p>
            <a:pPr indent="0" lvl="0" marL="0" rtl="0" algn="l">
              <a:lnSpc>
                <a:spcPct val="115000"/>
              </a:lnSpc>
              <a:spcBef>
                <a:spcPts val="0"/>
              </a:spcBef>
              <a:spcAft>
                <a:spcPts val="0"/>
              </a:spcAft>
              <a:buNone/>
            </a:pPr>
            <a:r>
              <a:rPr lang="en-US" sz="3900">
                <a:latin typeface="Calibri"/>
                <a:ea typeface="Calibri"/>
                <a:cs typeface="Calibri"/>
                <a:sym typeface="Calibri"/>
              </a:rPr>
              <a:t>Any absence over 10 days, needs an application for extended leave (</a:t>
            </a:r>
            <a:r>
              <a:rPr lang="en-US" sz="3900">
                <a:latin typeface="Calibri"/>
                <a:ea typeface="Calibri"/>
                <a:cs typeface="Calibri"/>
                <a:sym typeface="Calibri"/>
              </a:rPr>
              <a:t>available</a:t>
            </a:r>
            <a:r>
              <a:rPr lang="en-US" sz="3900">
                <a:latin typeface="Calibri"/>
                <a:ea typeface="Calibri"/>
                <a:cs typeface="Calibri"/>
                <a:sym typeface="Calibri"/>
              </a:rPr>
              <a:t> from the front office).</a:t>
            </a:r>
            <a:endParaRPr sz="3900">
              <a:latin typeface="Calibri"/>
              <a:ea typeface="Calibri"/>
              <a:cs typeface="Calibri"/>
              <a:sym typeface="Calibri"/>
            </a:endParaRPr>
          </a:p>
        </p:txBody>
      </p:sp>
      <p:sp>
        <p:nvSpPr>
          <p:cNvPr id="123" name="Google Shape;123;p14"/>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24" name="Google Shape;124;p14"/>
          <p:cNvSpPr txBox="1"/>
          <p:nvPr>
            <p:ph type="title"/>
          </p:nvPr>
        </p:nvSpPr>
        <p:spPr>
          <a:xfrm>
            <a:off x="10409450" y="692475"/>
            <a:ext cx="7011000" cy="9633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ATTENDANCE</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8" name="Shape 128"/>
        <p:cNvGrpSpPr/>
        <p:nvPr/>
      </p:nvGrpSpPr>
      <p:grpSpPr>
        <a:xfrm>
          <a:off x="0" y="0"/>
          <a:ext cx="0" cy="0"/>
          <a:chOff x="0" y="0"/>
          <a:chExt cx="0" cy="0"/>
        </a:xfrm>
      </p:grpSpPr>
      <p:sp>
        <p:nvSpPr>
          <p:cNvPr id="129" name="Google Shape;129;p15"/>
          <p:cNvSpPr/>
          <p:nvPr/>
        </p:nvSpPr>
        <p:spPr>
          <a:xfrm>
            <a:off x="6583481" y="4"/>
            <a:ext cx="11704955" cy="10287000"/>
          </a:xfrm>
          <a:custGeom>
            <a:rect b="b" l="l" r="r" t="t"/>
            <a:pathLst>
              <a:path extrusionOk="0" h="10287000" w="11704955">
                <a:moveTo>
                  <a:pt x="10286996" y="10286996"/>
                </a:moveTo>
                <a:lnTo>
                  <a:pt x="0" y="0"/>
                </a:lnTo>
                <a:lnTo>
                  <a:pt x="11704516" y="0"/>
                </a:lnTo>
                <a:lnTo>
                  <a:pt x="11704516" y="10286996"/>
                </a:lnTo>
                <a:lnTo>
                  <a:pt x="10286996" y="10286996"/>
                </a:lnTo>
                <a:close/>
              </a:path>
            </a:pathLst>
          </a:custGeom>
          <a:solidFill>
            <a:srgbClr val="004AA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0" name="Google Shape;130;p15"/>
          <p:cNvSpPr txBox="1"/>
          <p:nvPr/>
        </p:nvSpPr>
        <p:spPr>
          <a:xfrm>
            <a:off x="648625" y="2514900"/>
            <a:ext cx="8719800" cy="6332100"/>
          </a:xfrm>
          <a:prstGeom prst="rect">
            <a:avLst/>
          </a:prstGeom>
          <a:noFill/>
          <a:ln>
            <a:noFill/>
          </a:ln>
        </p:spPr>
        <p:txBody>
          <a:bodyPr anchorCtr="0" anchor="t" bIns="0" lIns="0" spcFirstLastPara="1" rIns="0" wrap="square" tIns="84450">
            <a:spAutoFit/>
          </a:bodyPr>
          <a:lstStyle/>
          <a:p>
            <a:pPr indent="0" lvl="0" marL="0" rtl="0" algn="l">
              <a:lnSpc>
                <a:spcPct val="90000"/>
              </a:lnSpc>
              <a:spcBef>
                <a:spcPts val="0"/>
              </a:spcBef>
              <a:spcAft>
                <a:spcPts val="0"/>
              </a:spcAft>
              <a:buNone/>
            </a:pPr>
            <a:r>
              <a:rPr lang="en-US" sz="4000">
                <a:solidFill>
                  <a:schemeClr val="dk1"/>
                </a:solidFill>
                <a:latin typeface="Calibri"/>
                <a:ea typeface="Calibri"/>
                <a:cs typeface="Calibri"/>
                <a:sym typeface="Calibri"/>
              </a:rPr>
              <a:t>Students at GPS are expected to be: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Safe</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Respectful</a:t>
            </a:r>
            <a:endParaRPr sz="4000">
              <a:solidFill>
                <a:schemeClr val="dk1"/>
              </a:solidFill>
              <a:latin typeface="Calibri"/>
              <a:ea typeface="Calibri"/>
              <a:cs typeface="Calibri"/>
              <a:sym typeface="Calibri"/>
            </a:endParaRPr>
          </a:p>
          <a:p>
            <a:pPr indent="-437197" lvl="1" marL="738187" rtl="0" algn="l">
              <a:lnSpc>
                <a:spcPct val="90000"/>
              </a:lnSpc>
              <a:spcBef>
                <a:spcPts val="600"/>
              </a:spcBef>
              <a:spcAft>
                <a:spcPts val="0"/>
              </a:spcAft>
              <a:buSzPts val="4000"/>
              <a:buFont typeface="Calibri"/>
              <a:buChar char="●"/>
            </a:pPr>
            <a:r>
              <a:rPr lang="en-US" sz="4000">
                <a:solidFill>
                  <a:schemeClr val="dk1"/>
                </a:solidFill>
                <a:latin typeface="Calibri"/>
                <a:ea typeface="Calibri"/>
                <a:cs typeface="Calibri"/>
                <a:sym typeface="Calibri"/>
              </a:rPr>
              <a:t>Learners</a:t>
            </a:r>
            <a:endParaRPr sz="4000">
              <a:solidFill>
                <a:schemeClr val="dk1"/>
              </a:solidFill>
              <a:latin typeface="Calibri"/>
              <a:ea typeface="Calibri"/>
              <a:cs typeface="Calibri"/>
              <a:sym typeface="Calibri"/>
            </a:endParaRPr>
          </a:p>
          <a:p>
            <a:pPr indent="0" lvl="0" marL="0" rtl="0" algn="l">
              <a:lnSpc>
                <a:spcPct val="90000"/>
              </a:lnSpc>
              <a:spcBef>
                <a:spcPts val="600"/>
              </a:spcBef>
              <a:spcAft>
                <a:spcPts val="0"/>
              </a:spcAft>
              <a:buNone/>
            </a:pPr>
            <a:r>
              <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rPr lang="en-US" sz="4000">
                <a:solidFill>
                  <a:schemeClr val="dk1"/>
                </a:solidFill>
                <a:latin typeface="Calibri"/>
                <a:ea typeface="Calibri"/>
                <a:cs typeface="Calibri"/>
                <a:sym typeface="Calibri"/>
              </a:rPr>
              <a:t>Awards and </a:t>
            </a:r>
            <a:r>
              <a:rPr lang="en-US" sz="4000">
                <a:solidFill>
                  <a:schemeClr val="dk1"/>
                </a:solidFill>
                <a:latin typeface="Calibri"/>
                <a:ea typeface="Calibri"/>
                <a:cs typeface="Calibri"/>
                <a:sym typeface="Calibri"/>
              </a:rPr>
              <a:t>Caught</a:t>
            </a:r>
            <a:r>
              <a:rPr lang="en-US" sz="4000">
                <a:solidFill>
                  <a:schemeClr val="dk1"/>
                </a:solidFill>
                <a:latin typeface="Calibri"/>
                <a:ea typeface="Calibri"/>
                <a:cs typeface="Calibri"/>
                <a:sym typeface="Calibri"/>
              </a:rPr>
              <a:t> You Being Good Tokens are given regularly to promote these values.</a:t>
            </a:r>
            <a:endParaRPr sz="4000">
              <a:solidFill>
                <a:schemeClr val="dk1"/>
              </a:solidFill>
              <a:latin typeface="Calibri"/>
              <a:ea typeface="Calibri"/>
              <a:cs typeface="Calibri"/>
              <a:sym typeface="Calibri"/>
            </a:endParaRPr>
          </a:p>
          <a:p>
            <a:pPr indent="0" lvl="0" marL="0" rtl="0" algn="l">
              <a:lnSpc>
                <a:spcPct val="80000"/>
              </a:lnSpc>
              <a:spcBef>
                <a:spcPts val="0"/>
              </a:spcBef>
              <a:spcAft>
                <a:spcPts val="0"/>
              </a:spcAft>
              <a:buNone/>
            </a:pPr>
            <a:r>
              <a:t/>
            </a:r>
            <a:endParaRPr sz="4000">
              <a:solidFill>
                <a:schemeClr val="dk1"/>
              </a:solidFill>
              <a:latin typeface="Calibri"/>
              <a:ea typeface="Calibri"/>
              <a:cs typeface="Calibri"/>
              <a:sym typeface="Calibri"/>
            </a:endParaRPr>
          </a:p>
          <a:p>
            <a:pPr indent="0" lvl="0" marL="0" rtl="0" algn="l">
              <a:lnSpc>
                <a:spcPct val="90000"/>
              </a:lnSpc>
              <a:spcBef>
                <a:spcPts val="700"/>
              </a:spcBef>
              <a:spcAft>
                <a:spcPts val="0"/>
              </a:spcAft>
              <a:buNone/>
            </a:pPr>
            <a:r>
              <a:rPr lang="en-US" sz="4000">
                <a:solidFill>
                  <a:schemeClr val="dk1"/>
                </a:solidFill>
                <a:latin typeface="Calibri"/>
                <a:ea typeface="Calibri"/>
                <a:cs typeface="Calibri"/>
                <a:sym typeface="Calibri"/>
              </a:rPr>
              <a:t>Consequences apply for students who do not meet our school values.</a:t>
            </a:r>
            <a:endParaRPr sz="4000">
              <a:solidFill>
                <a:schemeClr val="dk1"/>
              </a:solidFill>
              <a:latin typeface="Calibri"/>
              <a:ea typeface="Calibri"/>
              <a:cs typeface="Calibri"/>
              <a:sym typeface="Calibri"/>
            </a:endParaRPr>
          </a:p>
        </p:txBody>
      </p:sp>
      <p:sp>
        <p:nvSpPr>
          <p:cNvPr id="131" name="Google Shape;131;p15"/>
          <p:cNvSpPr/>
          <p:nvPr/>
        </p:nvSpPr>
        <p:spPr>
          <a:xfrm>
            <a:off x="0" y="9456190"/>
            <a:ext cx="18288000" cy="831215"/>
          </a:xfrm>
          <a:custGeom>
            <a:rect b="b" l="l" r="r" t="t"/>
            <a:pathLst>
              <a:path extrusionOk="0" h="831215" w="18288000">
                <a:moveTo>
                  <a:pt x="18287998" y="830809"/>
                </a:moveTo>
                <a:lnTo>
                  <a:pt x="0" y="830809"/>
                </a:lnTo>
                <a:lnTo>
                  <a:pt x="0" y="0"/>
                </a:lnTo>
                <a:lnTo>
                  <a:pt x="18287998" y="0"/>
                </a:lnTo>
                <a:lnTo>
                  <a:pt x="18287998" y="830809"/>
                </a:lnTo>
                <a:close/>
              </a:path>
            </a:pathLst>
          </a:custGeom>
          <a:solidFill>
            <a:srgbClr val="FF161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2" name="Google Shape;132;p15"/>
          <p:cNvSpPr txBox="1"/>
          <p:nvPr>
            <p:ph type="title"/>
          </p:nvPr>
        </p:nvSpPr>
        <p:spPr>
          <a:xfrm>
            <a:off x="10409450" y="692475"/>
            <a:ext cx="7011000" cy="2827200"/>
          </a:xfrm>
          <a:prstGeom prst="rect">
            <a:avLst/>
          </a:prstGeom>
          <a:noFill/>
          <a:ln>
            <a:noFill/>
          </a:ln>
        </p:spPr>
        <p:txBody>
          <a:bodyPr anchorCtr="0" anchor="t" bIns="0" lIns="0" spcFirstLastPara="1" rIns="0" wrap="square" tIns="107950">
            <a:spAutoFit/>
          </a:bodyPr>
          <a:lstStyle/>
          <a:p>
            <a:pPr indent="44450" lvl="0" marL="12700" marR="5080" rtl="0" algn="r">
              <a:lnSpc>
                <a:spcPct val="109090"/>
              </a:lnSpc>
              <a:spcBef>
                <a:spcPts val="0"/>
              </a:spcBef>
              <a:spcAft>
                <a:spcPts val="0"/>
              </a:spcAft>
              <a:buNone/>
            </a:pPr>
            <a:r>
              <a:rPr lang="en-US">
                <a:solidFill>
                  <a:srgbClr val="FFFFFF"/>
                </a:solidFill>
              </a:rPr>
              <a:t>POSITIVE BEHAVIOURS FOR LEARNING (PBL)</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