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18288000" cy="10287000"/>
  <p:embeddedFontLst>
    <p:embeddedFont>
      <p:font typeface="Gill Sans"/>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GillSans-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Gill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d2421fb1b_0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bd2421fb1b_0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bcc39e7e6f_0_8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bcc39e7e6f_0_8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e6db06a32_0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be6db06a32_0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be6db06a32_0_7: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be6db06a32_0_7: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be6db06a32_0_15: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be6db06a32_0_15: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be6db06a32_0_2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be6db06a32_0_2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be6db06a32_0_3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be6db06a32_0_3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55" name="Google Shape;55;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cc39e7e6f_0_39: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66" name="Google Shape;66;gbcc39e7e6f_0_39: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fa717fc40_0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bfa717fc40_0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cc39e7e6f_0_5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bcc39e7e6f_0_5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fa717fc40_0_49: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bfa717fc40_0_49: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cc39e7e6f_0_66: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bcc39e7e6f_0_66: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cc39e7e6f_0_7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bcc39e7e6f_0_7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1016000" y="2011703"/>
            <a:ext cx="16256001" cy="278574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17" name="Shape 17"/>
        <p:cNvGrpSpPr/>
        <p:nvPr/>
      </p:nvGrpSpPr>
      <p:grpSpPr>
        <a:xfrm>
          <a:off x="0" y="0"/>
          <a:ext cx="0" cy="0"/>
          <a:chOff x="0" y="0"/>
          <a:chExt cx="0" cy="0"/>
        </a:xfrm>
      </p:grpSpPr>
      <p:sp>
        <p:nvSpPr>
          <p:cNvPr id="18" name="Google Shape;18;p3"/>
          <p:cNvSpPr/>
          <p:nvPr/>
        </p:nvSpPr>
        <p:spPr>
          <a:xfrm>
            <a:off x="0" y="9456187"/>
            <a:ext cx="18288000" cy="831215"/>
          </a:xfrm>
          <a:custGeom>
            <a:rect b="b" l="l" r="r" t="t"/>
            <a:pathLst>
              <a:path extrusionOk="0" h="831215" w="18288000">
                <a:moveTo>
                  <a:pt x="18287998" y="830812"/>
                </a:moveTo>
                <a:lnTo>
                  <a:pt x="0" y="830812"/>
                </a:lnTo>
                <a:lnTo>
                  <a:pt x="0" y="0"/>
                </a:lnTo>
                <a:lnTo>
                  <a:pt x="18287998" y="0"/>
                </a:lnTo>
                <a:lnTo>
                  <a:pt x="18287998" y="830812"/>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 name="Google Shape;19;p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2" name="Shape 22"/>
        <p:cNvGrpSpPr/>
        <p:nvPr/>
      </p:nvGrpSpPr>
      <p:grpSpPr>
        <a:xfrm>
          <a:off x="0" y="0"/>
          <a:ext cx="0" cy="0"/>
          <a:chOff x="0" y="0"/>
          <a:chExt cx="0" cy="0"/>
        </a:xfrm>
      </p:grpSpPr>
      <p:sp>
        <p:nvSpPr>
          <p:cNvPr id="23" name="Google Shape;23;p4"/>
          <p:cNvSpPr/>
          <p:nvPr/>
        </p:nvSpPr>
        <p:spPr>
          <a:xfrm>
            <a:off x="7391689" y="0"/>
            <a:ext cx="10896600" cy="10287000"/>
          </a:xfrm>
          <a:custGeom>
            <a:rect b="b" l="l" r="r" t="t"/>
            <a:pathLst>
              <a:path extrusionOk="0" h="10287000" w="10896600">
                <a:moveTo>
                  <a:pt x="10287001" y="10286999"/>
                </a:moveTo>
                <a:lnTo>
                  <a:pt x="0" y="0"/>
                </a:lnTo>
                <a:lnTo>
                  <a:pt x="10896310" y="0"/>
                </a:lnTo>
                <a:lnTo>
                  <a:pt x="10896310" y="10286999"/>
                </a:lnTo>
                <a:lnTo>
                  <a:pt x="10287001" y="10286999"/>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 name="Google Shape;24;p4"/>
          <p:cNvSpPr/>
          <p:nvPr/>
        </p:nvSpPr>
        <p:spPr>
          <a:xfrm>
            <a:off x="0" y="9456187"/>
            <a:ext cx="18288000" cy="831215"/>
          </a:xfrm>
          <a:custGeom>
            <a:rect b="b" l="l" r="r" t="t"/>
            <a:pathLst>
              <a:path extrusionOk="0" h="831215" w="18288000">
                <a:moveTo>
                  <a:pt x="18287998" y="830812"/>
                </a:moveTo>
                <a:lnTo>
                  <a:pt x="0" y="830812"/>
                </a:lnTo>
                <a:lnTo>
                  <a:pt x="0" y="0"/>
                </a:lnTo>
                <a:lnTo>
                  <a:pt x="18287998" y="0"/>
                </a:lnTo>
                <a:lnTo>
                  <a:pt x="18287998" y="830812"/>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 name="Google Shape;25;p4"/>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5"/>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6"/>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6"/>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5550" u="none" cap="none" strike="noStrike">
                <a:solidFill>
                  <a:srgbClr val="FAFAF5"/>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016000" y="2011703"/>
            <a:ext cx="16256001" cy="278574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defRPr>
            </a:lvl1pPr>
            <a:lvl2pPr indent="0" lvl="1" marL="0" marR="0" rtl="0" algn="r">
              <a:spcBef>
                <a:spcPts val="0"/>
              </a:spcBef>
              <a:buNone/>
              <a:defRPr b="0" i="0" sz="1800" u="none" cap="none" strike="noStrike">
                <a:solidFill>
                  <a:srgbClr val="888888"/>
                </a:solidFill>
              </a:defRPr>
            </a:lvl2pPr>
            <a:lvl3pPr indent="0" lvl="2" marL="0" marR="0" rtl="0" algn="r">
              <a:spcBef>
                <a:spcPts val="0"/>
              </a:spcBef>
              <a:buNone/>
              <a:defRPr b="0" i="0" sz="1800" u="none" cap="none" strike="noStrike">
                <a:solidFill>
                  <a:srgbClr val="888888"/>
                </a:solidFill>
              </a:defRPr>
            </a:lvl3pPr>
            <a:lvl4pPr indent="0" lvl="3" marL="0" marR="0" rtl="0" algn="r">
              <a:spcBef>
                <a:spcPts val="0"/>
              </a:spcBef>
              <a:buNone/>
              <a:defRPr b="0" i="0" sz="1800" u="none" cap="none" strike="noStrike">
                <a:solidFill>
                  <a:srgbClr val="888888"/>
                </a:solidFill>
              </a:defRPr>
            </a:lvl4pPr>
            <a:lvl5pPr indent="0" lvl="4" marL="0" marR="0" rtl="0" algn="r">
              <a:spcBef>
                <a:spcPts val="0"/>
              </a:spcBef>
              <a:buNone/>
              <a:defRPr b="0" i="0" sz="1800" u="none" cap="none" strike="noStrike">
                <a:solidFill>
                  <a:srgbClr val="888888"/>
                </a:solidFill>
              </a:defRPr>
            </a:lvl5pPr>
            <a:lvl6pPr indent="0" lvl="5" marL="0" marR="0" rtl="0" algn="r">
              <a:spcBef>
                <a:spcPts val="0"/>
              </a:spcBef>
              <a:buNone/>
              <a:defRPr b="0" i="0" sz="1800" u="none" cap="none" strike="noStrike">
                <a:solidFill>
                  <a:srgbClr val="888888"/>
                </a:solidFill>
              </a:defRPr>
            </a:lvl6pPr>
            <a:lvl7pPr indent="0" lvl="6" marL="0" marR="0" rtl="0" algn="r">
              <a:spcBef>
                <a:spcPts val="0"/>
              </a:spcBef>
              <a:buNone/>
              <a:defRPr b="0" i="0" sz="1800" u="none" cap="none" strike="noStrike">
                <a:solidFill>
                  <a:srgbClr val="888888"/>
                </a:solidFill>
              </a:defRPr>
            </a:lvl7pPr>
            <a:lvl8pPr indent="0" lvl="7" marL="0" marR="0" rtl="0" algn="r">
              <a:spcBef>
                <a:spcPts val="0"/>
              </a:spcBef>
              <a:buNone/>
              <a:defRPr b="0" i="0" sz="1800" u="none" cap="none" strike="noStrike">
                <a:solidFill>
                  <a:srgbClr val="888888"/>
                </a:solidFill>
              </a:defRPr>
            </a:lvl8pPr>
            <a:lvl9pPr indent="0" lvl="8" marL="0" marR="0" rtl="0" algn="r">
              <a:spcBef>
                <a:spcPts val="0"/>
              </a:spcBef>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 name="Shape 45"/>
        <p:cNvGrpSpPr/>
        <p:nvPr/>
      </p:nvGrpSpPr>
      <p:grpSpPr>
        <a:xfrm>
          <a:off x="0" y="0"/>
          <a:ext cx="0" cy="0"/>
          <a:chOff x="0" y="0"/>
          <a:chExt cx="0" cy="0"/>
        </a:xfrm>
      </p:grpSpPr>
      <p:sp>
        <p:nvSpPr>
          <p:cNvPr id="46" name="Google Shape;46;p7"/>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 name="Google Shape;47;p7"/>
          <p:cNvSpPr txBox="1"/>
          <p:nvPr/>
        </p:nvSpPr>
        <p:spPr>
          <a:xfrm>
            <a:off x="8143879" y="5061650"/>
            <a:ext cx="9565500" cy="4355100"/>
          </a:xfrm>
          <a:prstGeom prst="rect">
            <a:avLst/>
          </a:prstGeom>
          <a:noFill/>
          <a:ln>
            <a:noFill/>
          </a:ln>
        </p:spPr>
        <p:txBody>
          <a:bodyPr anchorCtr="0" anchor="t" bIns="0" lIns="0" spcFirstLastPara="1" rIns="0" wrap="square" tIns="228600">
            <a:spAutoFit/>
          </a:bodyPr>
          <a:lstStyle/>
          <a:p>
            <a:pPr indent="-381000" lvl="0" marL="393065" marR="5080" rtl="0" algn="r">
              <a:lnSpc>
                <a:spcPct val="104519"/>
              </a:lnSpc>
              <a:spcBef>
                <a:spcPts val="0"/>
              </a:spcBef>
              <a:spcAft>
                <a:spcPts val="0"/>
              </a:spcAft>
              <a:buNone/>
            </a:pPr>
            <a:r>
              <a:rPr b="1" lang="en-US" sz="10400">
                <a:solidFill>
                  <a:srgbClr val="FAFAF5"/>
                </a:solidFill>
                <a:latin typeface="Gill Sans"/>
                <a:ea typeface="Gill Sans"/>
                <a:cs typeface="Gill Sans"/>
                <a:sym typeface="Gill Sans"/>
              </a:rPr>
              <a:t>MEET THE  TEACHER</a:t>
            </a:r>
            <a:endParaRPr sz="10400">
              <a:latin typeface="Gill Sans"/>
              <a:ea typeface="Gill Sans"/>
              <a:cs typeface="Gill Sans"/>
              <a:sym typeface="Gill Sans"/>
            </a:endParaRPr>
          </a:p>
          <a:p>
            <a:pPr indent="0" lvl="0" marL="1294765" marR="0" rtl="0" algn="r">
              <a:lnSpc>
                <a:spcPct val="100000"/>
              </a:lnSpc>
              <a:spcBef>
                <a:spcPts val="1265"/>
              </a:spcBef>
              <a:spcAft>
                <a:spcPts val="0"/>
              </a:spcAft>
              <a:buNone/>
            </a:pPr>
            <a:r>
              <a:rPr b="1" lang="en-US" sz="4000">
                <a:solidFill>
                  <a:srgbClr val="FAFAF5"/>
                </a:solidFill>
                <a:latin typeface="Gill Sans"/>
                <a:ea typeface="Gill Sans"/>
                <a:cs typeface="Gill Sans"/>
                <a:sym typeface="Gill Sans"/>
              </a:rPr>
              <a:t>YEAR 1, 2021</a:t>
            </a:r>
            <a:endParaRPr b="1" sz="4000">
              <a:latin typeface="Gill Sans"/>
              <a:ea typeface="Gill Sans"/>
              <a:cs typeface="Gill Sans"/>
              <a:sym typeface="Gill Sans"/>
            </a:endParaRPr>
          </a:p>
        </p:txBody>
      </p:sp>
      <p:sp>
        <p:nvSpPr>
          <p:cNvPr id="48" name="Google Shape;48;p7"/>
          <p:cNvSpPr/>
          <p:nvPr/>
        </p:nvSpPr>
        <p:spPr>
          <a:xfrm>
            <a:off x="0" y="0"/>
            <a:ext cx="12701270" cy="10287000"/>
          </a:xfrm>
          <a:custGeom>
            <a:rect b="b" l="l" r="r" t="t"/>
            <a:pathLst>
              <a:path extrusionOk="0" h="10287000" w="12701270">
                <a:moveTo>
                  <a:pt x="3370011" y="9330671"/>
                </a:moveTo>
                <a:lnTo>
                  <a:pt x="2413682" y="10287000"/>
                </a:lnTo>
                <a:lnTo>
                  <a:pt x="0" y="10287000"/>
                </a:lnTo>
                <a:lnTo>
                  <a:pt x="0" y="0"/>
                </a:lnTo>
                <a:lnTo>
                  <a:pt x="12700683" y="0"/>
                </a:lnTo>
                <a:lnTo>
                  <a:pt x="3370011" y="9330671"/>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 name="Google Shape;49;p7"/>
          <p:cNvSpPr txBox="1"/>
          <p:nvPr>
            <p:ph type="title"/>
          </p:nvPr>
        </p:nvSpPr>
        <p:spPr>
          <a:xfrm>
            <a:off x="12654650" y="403550"/>
            <a:ext cx="4918200" cy="9978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3200"/>
              <a:t>GLENDENNING PUBLIC SCHOOL</a:t>
            </a:r>
            <a:endParaRPr sz="3200"/>
          </a:p>
        </p:txBody>
      </p:sp>
      <p:grpSp>
        <p:nvGrpSpPr>
          <p:cNvPr id="50" name="Google Shape;50;p7"/>
          <p:cNvGrpSpPr/>
          <p:nvPr/>
        </p:nvGrpSpPr>
        <p:grpSpPr>
          <a:xfrm>
            <a:off x="12661070" y="1732982"/>
            <a:ext cx="4905375" cy="2997028"/>
            <a:chOff x="12667383" y="1736320"/>
            <a:chExt cx="4905375" cy="2997028"/>
          </a:xfrm>
        </p:grpSpPr>
        <p:sp>
          <p:nvSpPr>
            <p:cNvPr id="51" name="Google Shape;51;p7"/>
            <p:cNvSpPr/>
            <p:nvPr/>
          </p:nvSpPr>
          <p:spPr>
            <a:xfrm>
              <a:off x="12667383" y="1736320"/>
              <a:ext cx="4905375" cy="85725"/>
            </a:xfrm>
            <a:custGeom>
              <a:rect b="b" l="l" r="r" t="t"/>
              <a:pathLst>
                <a:path extrusionOk="0" h="85725" w="4905375">
                  <a:moveTo>
                    <a:pt x="4905374" y="85724"/>
                  </a:moveTo>
                  <a:lnTo>
                    <a:pt x="0" y="85724"/>
                  </a:lnTo>
                  <a:lnTo>
                    <a:pt x="0" y="0"/>
                  </a:lnTo>
                  <a:lnTo>
                    <a:pt x="4905374" y="0"/>
                  </a:lnTo>
                  <a:lnTo>
                    <a:pt x="4905374" y="85724"/>
                  </a:lnTo>
                  <a:close/>
                </a:path>
              </a:pathLst>
            </a:custGeom>
            <a:solidFill>
              <a:srgbClr val="FAFA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 name="Google Shape;52;p7"/>
            <p:cNvSpPr/>
            <p:nvPr/>
          </p:nvSpPr>
          <p:spPr>
            <a:xfrm>
              <a:off x="14638747" y="2150348"/>
              <a:ext cx="2934000" cy="2583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6" name="Shape 136"/>
        <p:cNvGrpSpPr/>
        <p:nvPr/>
      </p:nvGrpSpPr>
      <p:grpSpPr>
        <a:xfrm>
          <a:off x="0" y="0"/>
          <a:ext cx="0" cy="0"/>
          <a:chOff x="0" y="0"/>
          <a:chExt cx="0" cy="0"/>
        </a:xfrm>
      </p:grpSpPr>
      <p:sp>
        <p:nvSpPr>
          <p:cNvPr id="137" name="Google Shape;137;p16"/>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 name="Google Shape;138;p16"/>
          <p:cNvSpPr txBox="1"/>
          <p:nvPr>
            <p:ph type="title"/>
          </p:nvPr>
        </p:nvSpPr>
        <p:spPr>
          <a:xfrm>
            <a:off x="1016000" y="989325"/>
            <a:ext cx="16605300" cy="659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200"/>
              <a:t>CURRICULUM OVERVIEW</a:t>
            </a:r>
            <a:endParaRPr sz="4200"/>
          </a:p>
        </p:txBody>
      </p:sp>
      <p:sp>
        <p:nvSpPr>
          <p:cNvPr id="139" name="Google Shape;139;p16"/>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 name="Google Shape;140;p16"/>
          <p:cNvSpPr txBox="1"/>
          <p:nvPr/>
        </p:nvSpPr>
        <p:spPr>
          <a:xfrm>
            <a:off x="16818720" y="9751762"/>
            <a:ext cx="1059900" cy="259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t/>
            </a:r>
            <a:endParaRPr sz="1600">
              <a:latin typeface="Arial"/>
              <a:ea typeface="Arial"/>
              <a:cs typeface="Arial"/>
              <a:sym typeface="Arial"/>
            </a:endParaRPr>
          </a:p>
        </p:txBody>
      </p:sp>
      <p:sp>
        <p:nvSpPr>
          <p:cNvPr id="141" name="Google Shape;141;p16"/>
          <p:cNvSpPr txBox="1"/>
          <p:nvPr>
            <p:ph type="title"/>
          </p:nvPr>
        </p:nvSpPr>
        <p:spPr>
          <a:xfrm>
            <a:off x="1016000" y="1796113"/>
            <a:ext cx="16605300" cy="7401300"/>
          </a:xfrm>
          <a:prstGeom prst="rect">
            <a:avLst/>
          </a:prstGeom>
          <a:noFill/>
          <a:ln>
            <a:noFill/>
          </a:ln>
        </p:spPr>
        <p:txBody>
          <a:bodyPr anchorCtr="0" anchor="t" bIns="0" lIns="0" spcFirstLastPara="1" rIns="0" wrap="square" tIns="12700">
            <a:spAutoFit/>
          </a:bodyPr>
          <a:lstStyle/>
          <a:p>
            <a:pPr indent="-482600" lvl="0" marL="457200" rtl="0" algn="l">
              <a:lnSpc>
                <a:spcPct val="100000"/>
              </a:lnSpc>
              <a:spcBef>
                <a:spcPts val="0"/>
              </a:spcBef>
              <a:spcAft>
                <a:spcPts val="0"/>
              </a:spcAft>
              <a:buClr>
                <a:srgbClr val="FFFFFF"/>
              </a:buClr>
              <a:buSzPts val="4000"/>
              <a:buFont typeface="Calibri"/>
              <a:buChar char="●"/>
            </a:pPr>
            <a:r>
              <a:rPr b="0" lang="en-US" sz="4000">
                <a:latin typeface="Calibri"/>
                <a:ea typeface="Calibri"/>
                <a:cs typeface="Calibri"/>
                <a:sym typeface="Calibri"/>
              </a:rPr>
              <a:t>English</a:t>
            </a:r>
            <a:endParaRPr b="0" sz="4000">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Writing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Reading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Spelling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Handwriting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Grammar</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Maths</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Science and Technology</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History/Geography</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Personal Development, Health and Physical Education</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Creative Arts</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Homework</a:t>
            </a:r>
            <a:endParaRPr b="0" sz="400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5" name="Shape 145"/>
        <p:cNvGrpSpPr/>
        <p:nvPr/>
      </p:nvGrpSpPr>
      <p:grpSpPr>
        <a:xfrm>
          <a:off x="0" y="0"/>
          <a:ext cx="0" cy="0"/>
          <a:chOff x="0" y="0"/>
          <a:chExt cx="0" cy="0"/>
        </a:xfrm>
      </p:grpSpPr>
      <p:sp>
        <p:nvSpPr>
          <p:cNvPr id="146" name="Google Shape;146;p17"/>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7" name="Google Shape;147;p17"/>
          <p:cNvSpPr txBox="1"/>
          <p:nvPr>
            <p:ph type="title"/>
          </p:nvPr>
        </p:nvSpPr>
        <p:spPr>
          <a:xfrm>
            <a:off x="1138475" y="989325"/>
            <a:ext cx="16605300" cy="6594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4200">
                <a:solidFill>
                  <a:srgbClr val="FF0000"/>
                </a:solidFill>
              </a:rPr>
              <a:t>LIBRARY AND SPORT DAY</a:t>
            </a:r>
            <a:endParaRPr sz="4200">
              <a:solidFill>
                <a:srgbClr val="FF0000"/>
              </a:solidFill>
            </a:endParaRPr>
          </a:p>
        </p:txBody>
      </p:sp>
      <p:sp>
        <p:nvSpPr>
          <p:cNvPr id="148" name="Google Shape;148;p17"/>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9" name="Google Shape;149;p17"/>
          <p:cNvSpPr/>
          <p:nvPr/>
        </p:nvSpPr>
        <p:spPr>
          <a:xfrm>
            <a:off x="428625"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1/2M</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Library: Friday</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a:t>
            </a:r>
            <a:br>
              <a:rPr lang="en-US" sz="2900">
                <a:solidFill>
                  <a:srgbClr val="FFFFFF"/>
                </a:solidFill>
                <a:latin typeface="Calibri"/>
                <a:ea typeface="Calibri"/>
                <a:cs typeface="Calibri"/>
                <a:sym typeface="Calibri"/>
              </a:rPr>
            </a:br>
            <a:r>
              <a:rPr lang="en-US" sz="2900">
                <a:solidFill>
                  <a:srgbClr val="FFFFFF"/>
                </a:solidFill>
                <a:latin typeface="Calibri"/>
                <a:ea typeface="Calibri"/>
                <a:cs typeface="Calibri"/>
                <a:sym typeface="Calibri"/>
              </a:rPr>
              <a:t>Thursday</a:t>
            </a:r>
            <a:endParaRPr sz="2900">
              <a:solidFill>
                <a:srgbClr val="FFFFFF"/>
              </a:solidFill>
              <a:latin typeface="Calibri"/>
              <a:ea typeface="Calibri"/>
              <a:cs typeface="Calibri"/>
              <a:sym typeface="Calibri"/>
            </a:endParaRPr>
          </a:p>
        </p:txBody>
      </p:sp>
      <p:sp>
        <p:nvSpPr>
          <p:cNvPr id="150" name="Google Shape;150;p17"/>
          <p:cNvSpPr/>
          <p:nvPr/>
        </p:nvSpPr>
        <p:spPr>
          <a:xfrm>
            <a:off x="13671875"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1E</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Library: Friday</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Wednesday</a:t>
            </a:r>
            <a:endParaRPr sz="2900">
              <a:solidFill>
                <a:srgbClr val="FFFFFF"/>
              </a:solidFill>
              <a:latin typeface="Calibri"/>
              <a:ea typeface="Calibri"/>
              <a:cs typeface="Calibri"/>
              <a:sym typeface="Calibri"/>
            </a:endParaRPr>
          </a:p>
        </p:txBody>
      </p:sp>
      <p:sp>
        <p:nvSpPr>
          <p:cNvPr id="151" name="Google Shape;151;p17"/>
          <p:cNvSpPr/>
          <p:nvPr/>
        </p:nvSpPr>
        <p:spPr>
          <a:xfrm>
            <a:off x="4852850"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1W</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Library: Friday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Wednesday</a:t>
            </a:r>
            <a:endParaRPr sz="2900">
              <a:solidFill>
                <a:srgbClr val="FFFFFF"/>
              </a:solidFill>
              <a:latin typeface="Calibri"/>
              <a:ea typeface="Calibri"/>
              <a:cs typeface="Calibri"/>
              <a:sym typeface="Calibri"/>
            </a:endParaRPr>
          </a:p>
        </p:txBody>
      </p:sp>
      <p:sp>
        <p:nvSpPr>
          <p:cNvPr id="152" name="Google Shape;152;p17"/>
          <p:cNvSpPr/>
          <p:nvPr/>
        </p:nvSpPr>
        <p:spPr>
          <a:xfrm>
            <a:off x="9277063"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1J</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Library: Thursday</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Wednesday </a:t>
            </a:r>
            <a:endParaRPr sz="29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6" name="Shape 156"/>
        <p:cNvGrpSpPr/>
        <p:nvPr/>
      </p:nvGrpSpPr>
      <p:grpSpPr>
        <a:xfrm>
          <a:off x="0" y="0"/>
          <a:ext cx="0" cy="0"/>
          <a:chOff x="0" y="0"/>
          <a:chExt cx="0" cy="0"/>
        </a:xfrm>
      </p:grpSpPr>
      <p:sp>
        <p:nvSpPr>
          <p:cNvPr id="157" name="Google Shape;157;p18"/>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8" name="Google Shape;158;p18"/>
          <p:cNvSpPr txBox="1"/>
          <p:nvPr/>
        </p:nvSpPr>
        <p:spPr>
          <a:xfrm>
            <a:off x="464900" y="2265598"/>
            <a:ext cx="11108100" cy="6496200"/>
          </a:xfrm>
          <a:prstGeom prst="rect">
            <a:avLst/>
          </a:prstGeom>
          <a:noFill/>
          <a:ln>
            <a:noFill/>
          </a:ln>
        </p:spPr>
        <p:txBody>
          <a:bodyPr anchorCtr="0" anchor="t" bIns="0" lIns="0" spcFirstLastPara="1" rIns="0" wrap="square" tIns="84450">
            <a:spAutoFit/>
          </a:bodyPr>
          <a:lstStyle/>
          <a:p>
            <a:pPr indent="-539750" lvl="0" marL="457200" rtl="0" algn="l">
              <a:lnSpc>
                <a:spcPct val="150000"/>
              </a:lnSpc>
              <a:spcBef>
                <a:spcPts val="70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Weekly Newsletter - Thursday</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Permission Notes - Thursday</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Skoolbag App</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Facebook</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Instagram</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Electronic Sign</a:t>
            </a:r>
            <a:endParaRPr sz="4900">
              <a:solidFill>
                <a:schemeClr val="dk1"/>
              </a:solidFill>
              <a:latin typeface="Calibri"/>
              <a:ea typeface="Calibri"/>
              <a:cs typeface="Calibri"/>
              <a:sym typeface="Calibri"/>
            </a:endParaRPr>
          </a:p>
        </p:txBody>
      </p:sp>
      <p:sp>
        <p:nvSpPr>
          <p:cNvPr id="159" name="Google Shape;159;p18"/>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0" name="Google Shape;160;p18"/>
          <p:cNvSpPr txBox="1"/>
          <p:nvPr>
            <p:ph type="title"/>
          </p:nvPr>
        </p:nvSpPr>
        <p:spPr>
          <a:xfrm>
            <a:off x="10409450" y="692475"/>
            <a:ext cx="7011000" cy="18951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COMMUNICATION PLATFORMS</a:t>
            </a:r>
            <a:endParaRPr>
              <a:solidFill>
                <a:srgbClr val="FFFFFF"/>
              </a:solidFill>
            </a:endParaRPr>
          </a:p>
        </p:txBody>
      </p:sp>
      <p:pic>
        <p:nvPicPr>
          <p:cNvPr id="161" name="Google Shape;161;p18"/>
          <p:cNvPicPr preferRelativeResize="0"/>
          <p:nvPr/>
        </p:nvPicPr>
        <p:blipFill>
          <a:blip r:embed="rId3">
            <a:alphaModFix/>
          </a:blip>
          <a:stretch>
            <a:fillRect/>
          </a:stretch>
        </p:blipFill>
        <p:spPr>
          <a:xfrm>
            <a:off x="8669600" y="5683050"/>
            <a:ext cx="3583400" cy="3583400"/>
          </a:xfrm>
          <a:prstGeom prst="rect">
            <a:avLst/>
          </a:prstGeom>
          <a:noFill/>
          <a:ln>
            <a:noFill/>
          </a:ln>
        </p:spPr>
      </p:pic>
      <p:pic>
        <p:nvPicPr>
          <p:cNvPr id="162" name="Google Shape;162;p18"/>
          <p:cNvPicPr preferRelativeResize="0"/>
          <p:nvPr/>
        </p:nvPicPr>
        <p:blipFill>
          <a:blip r:embed="rId4">
            <a:alphaModFix/>
          </a:blip>
          <a:stretch>
            <a:fillRect/>
          </a:stretch>
        </p:blipFill>
        <p:spPr>
          <a:xfrm>
            <a:off x="5867400" y="6297338"/>
            <a:ext cx="2354825" cy="2354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6" name="Shape 166"/>
        <p:cNvGrpSpPr/>
        <p:nvPr/>
      </p:nvGrpSpPr>
      <p:grpSpPr>
        <a:xfrm>
          <a:off x="0" y="0"/>
          <a:ext cx="0" cy="0"/>
          <a:chOff x="0" y="0"/>
          <a:chExt cx="0" cy="0"/>
        </a:xfrm>
      </p:grpSpPr>
      <p:sp>
        <p:nvSpPr>
          <p:cNvPr id="167" name="Google Shape;167;p19"/>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68" name="Google Shape;168;p19"/>
          <p:cNvSpPr txBox="1"/>
          <p:nvPr/>
        </p:nvSpPr>
        <p:spPr>
          <a:xfrm>
            <a:off x="9215450" y="1673650"/>
            <a:ext cx="8725500" cy="7324200"/>
          </a:xfrm>
          <a:prstGeom prst="rect">
            <a:avLst/>
          </a:prstGeom>
          <a:noFill/>
          <a:ln>
            <a:noFill/>
          </a:ln>
        </p:spPr>
        <p:txBody>
          <a:bodyPr anchorCtr="0" anchor="t" bIns="0" lIns="0" spcFirstLastPara="1" rIns="0" wrap="square" tIns="12700">
            <a:spAutoFit/>
          </a:bodyPr>
          <a:lstStyle/>
          <a:p>
            <a:pPr indent="0" lvl="0" marL="0" rtl="0" algn="r">
              <a:lnSpc>
                <a:spcPct val="115000"/>
              </a:lnSpc>
              <a:spcBef>
                <a:spcPts val="0"/>
              </a:spcBef>
              <a:spcAft>
                <a:spcPts val="0"/>
              </a:spcAft>
              <a:buSzPts val="1100"/>
              <a:buNone/>
            </a:pPr>
            <a:r>
              <a:rPr lang="en-US" sz="3800">
                <a:solidFill>
                  <a:schemeClr val="dk1"/>
                </a:solidFill>
                <a:latin typeface="Calibri"/>
                <a:ea typeface="Calibri"/>
                <a:cs typeface="Calibri"/>
                <a:sym typeface="Calibri"/>
              </a:rPr>
              <a:t>Each year, the school organises a supply of resources for students. We ask parents/caregivers to contribute $50 as a one-off donation. Once these items are paid for, parents are NOT expected to buy any items for use at school during the year as these are continually replaced. Standardisations of these resources ensure students receive the same resources for use in their classrooms. The Learning Resource Packs go directly to the classroom.</a:t>
            </a:r>
            <a:endParaRPr sz="3800">
              <a:latin typeface="Calibri"/>
              <a:ea typeface="Calibri"/>
              <a:cs typeface="Calibri"/>
              <a:sym typeface="Calibri"/>
            </a:endParaRPr>
          </a:p>
        </p:txBody>
      </p:sp>
      <p:sp>
        <p:nvSpPr>
          <p:cNvPr id="169" name="Google Shape;169;p19"/>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0" name="Google Shape;170;p19"/>
          <p:cNvSpPr txBox="1"/>
          <p:nvPr>
            <p:ph type="title"/>
          </p:nvPr>
        </p:nvSpPr>
        <p:spPr>
          <a:xfrm>
            <a:off x="796000" y="631250"/>
            <a:ext cx="6219900" cy="28272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LEARNING RESOURCE PACKS</a:t>
            </a:r>
            <a:endParaRPr>
              <a:solidFill>
                <a:srgbClr val="FFFFFF"/>
              </a:solidFill>
            </a:endParaRPr>
          </a:p>
        </p:txBody>
      </p:sp>
      <p:sp>
        <p:nvSpPr>
          <p:cNvPr id="171" name="Google Shape;171;p19"/>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5" name="Shape 175"/>
        <p:cNvGrpSpPr/>
        <p:nvPr/>
      </p:nvGrpSpPr>
      <p:grpSpPr>
        <a:xfrm>
          <a:off x="0" y="0"/>
          <a:ext cx="0" cy="0"/>
          <a:chOff x="0" y="0"/>
          <a:chExt cx="0" cy="0"/>
        </a:xfrm>
      </p:grpSpPr>
      <p:sp>
        <p:nvSpPr>
          <p:cNvPr id="176" name="Google Shape;176;p20"/>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7" name="Google Shape;177;p20"/>
          <p:cNvSpPr txBox="1"/>
          <p:nvPr/>
        </p:nvSpPr>
        <p:spPr>
          <a:xfrm>
            <a:off x="464900" y="302300"/>
            <a:ext cx="6607500" cy="9064200"/>
          </a:xfrm>
          <a:prstGeom prst="rect">
            <a:avLst/>
          </a:prstGeom>
          <a:noFill/>
          <a:ln>
            <a:noFill/>
          </a:ln>
        </p:spPr>
        <p:txBody>
          <a:bodyPr anchorCtr="0" anchor="t" bIns="0" lIns="0" spcFirstLastPara="1" rIns="0" wrap="square" tIns="84450">
            <a:spAutoFit/>
          </a:bodyPr>
          <a:lstStyle/>
          <a:p>
            <a:pPr indent="0" lvl="0" marL="0" rtl="0" algn="l">
              <a:lnSpc>
                <a:spcPct val="150000"/>
              </a:lnSpc>
              <a:spcBef>
                <a:spcPts val="700"/>
              </a:spcBef>
              <a:spcAft>
                <a:spcPts val="0"/>
              </a:spcAft>
              <a:buNone/>
            </a:pPr>
            <a:r>
              <a:rPr lang="en-US" sz="3300">
                <a:solidFill>
                  <a:schemeClr val="dk1"/>
                </a:solidFill>
                <a:latin typeface="Calibri"/>
                <a:ea typeface="Calibri"/>
                <a:cs typeface="Calibri"/>
                <a:sym typeface="Calibri"/>
              </a:rPr>
              <a:t>The Uniform Shop is located in the hall and is run by P&amp;C volunteers. The usual hours are Monday 8.30 - 9 am and Friday 8.30 - 9.15 am.</a:t>
            </a:r>
            <a:endParaRPr sz="3300">
              <a:solidFill>
                <a:schemeClr val="dk1"/>
              </a:solidFill>
              <a:latin typeface="Calibri"/>
              <a:ea typeface="Calibri"/>
              <a:cs typeface="Calibri"/>
              <a:sym typeface="Calibri"/>
            </a:endParaRPr>
          </a:p>
          <a:p>
            <a:pPr indent="-438150" lvl="0" marL="457200" rtl="0" algn="l">
              <a:lnSpc>
                <a:spcPct val="150000"/>
              </a:lnSpc>
              <a:spcBef>
                <a:spcPts val="70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Red polo shirt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shorts/tracksuit pants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check dress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jacket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Senior jacket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socks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Black shoes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Hat</a:t>
            </a:r>
            <a:endParaRPr sz="3300">
              <a:solidFill>
                <a:schemeClr val="dk1"/>
              </a:solidFill>
              <a:latin typeface="Calibri"/>
              <a:ea typeface="Calibri"/>
              <a:cs typeface="Calibri"/>
              <a:sym typeface="Calibri"/>
            </a:endParaRPr>
          </a:p>
        </p:txBody>
      </p:sp>
      <p:sp>
        <p:nvSpPr>
          <p:cNvPr id="178" name="Google Shape;178;p20"/>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9" name="Google Shape;179;p20"/>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UNIFORM</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3" name="Shape 183"/>
        <p:cNvGrpSpPr/>
        <p:nvPr/>
      </p:nvGrpSpPr>
      <p:grpSpPr>
        <a:xfrm>
          <a:off x="0" y="0"/>
          <a:ext cx="0" cy="0"/>
          <a:chOff x="0" y="0"/>
          <a:chExt cx="0" cy="0"/>
        </a:xfrm>
      </p:grpSpPr>
      <p:sp>
        <p:nvSpPr>
          <p:cNvPr id="184" name="Google Shape;184;p21"/>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85" name="Google Shape;185;p21"/>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6" name="Google Shape;186;p21"/>
          <p:cNvSpPr txBox="1"/>
          <p:nvPr>
            <p:ph type="title"/>
          </p:nvPr>
        </p:nvSpPr>
        <p:spPr>
          <a:xfrm>
            <a:off x="796000" y="631250"/>
            <a:ext cx="6219900" cy="9633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HEALTH</a:t>
            </a:r>
            <a:endParaRPr>
              <a:solidFill>
                <a:srgbClr val="FFFFFF"/>
              </a:solidFill>
            </a:endParaRPr>
          </a:p>
        </p:txBody>
      </p:sp>
      <p:sp>
        <p:nvSpPr>
          <p:cNvPr id="187" name="Google Shape;187;p21"/>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8" name="Google Shape;188;p21"/>
          <p:cNvSpPr txBox="1"/>
          <p:nvPr/>
        </p:nvSpPr>
        <p:spPr>
          <a:xfrm>
            <a:off x="8572500" y="2290800"/>
            <a:ext cx="9057300" cy="6998100"/>
          </a:xfrm>
          <a:prstGeom prst="rect">
            <a:avLst/>
          </a:prstGeom>
          <a:noFill/>
          <a:ln>
            <a:noFill/>
          </a:ln>
        </p:spPr>
        <p:txBody>
          <a:bodyPr anchorCtr="0" anchor="t" bIns="91425" lIns="91425" spcFirstLastPara="1" rIns="91425" wrap="square" tIns="91425">
            <a:spAutoFit/>
          </a:bodyPr>
          <a:lstStyle/>
          <a:p>
            <a:pPr indent="0" lvl="0" marL="12700" marR="6350" rtl="0" algn="r">
              <a:lnSpc>
                <a:spcPct val="115000"/>
              </a:lnSpc>
              <a:spcBef>
                <a:spcPts val="0"/>
              </a:spcBef>
              <a:spcAft>
                <a:spcPts val="0"/>
              </a:spcAft>
              <a:buNone/>
            </a:pPr>
            <a:r>
              <a:rPr lang="en-US" sz="3900">
                <a:solidFill>
                  <a:schemeClr val="dk1"/>
                </a:solidFill>
                <a:latin typeface="Calibri"/>
                <a:ea typeface="Calibri"/>
                <a:cs typeface="Calibri"/>
                <a:sym typeface="Calibri"/>
              </a:rPr>
              <a:t>An </a:t>
            </a:r>
            <a:r>
              <a:rPr lang="en-US" sz="3900" u="sng">
                <a:solidFill>
                  <a:schemeClr val="dk1"/>
                </a:solidFill>
                <a:latin typeface="Calibri"/>
                <a:ea typeface="Calibri"/>
                <a:cs typeface="Calibri"/>
                <a:sym typeface="Calibri"/>
              </a:rPr>
              <a:t>individual health care plan</a:t>
            </a:r>
            <a:r>
              <a:rPr lang="en-US" sz="3900">
                <a:solidFill>
                  <a:schemeClr val="dk1"/>
                </a:solidFill>
                <a:latin typeface="Calibri"/>
                <a:ea typeface="Calibri"/>
                <a:cs typeface="Calibri"/>
                <a:sym typeface="Calibri"/>
              </a:rPr>
              <a:t> must always be developed in consultation with the Principal (nominee) and where appropriate, the family medical practitioner for:</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severe asthma, type 1 diabetes, epilepsy and anaphylaxis;</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any student who is diagnosed as being at risk of an emergency reaction;</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any student who requires the administration of health care procedures.</a:t>
            </a:r>
            <a:endParaRPr sz="3900">
              <a:latin typeface="Calibri"/>
              <a:ea typeface="Calibri"/>
              <a:cs typeface="Calibri"/>
              <a:sym typeface="Calibri"/>
            </a:endParaRPr>
          </a:p>
        </p:txBody>
      </p:sp>
      <p:sp>
        <p:nvSpPr>
          <p:cNvPr id="189" name="Google Shape;189;p21"/>
          <p:cNvSpPr/>
          <p:nvPr/>
        </p:nvSpPr>
        <p:spPr>
          <a:xfrm>
            <a:off x="16686717" y="1980915"/>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0" name="Google Shape;190;p21"/>
          <p:cNvSpPr txBox="1"/>
          <p:nvPr/>
        </p:nvSpPr>
        <p:spPr>
          <a:xfrm>
            <a:off x="11134100" y="402350"/>
            <a:ext cx="6495600" cy="14211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ALLERGIES AND HEALTH CARE PLANS</a:t>
            </a:r>
            <a:endParaRPr sz="4200">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4" name="Shape 194"/>
        <p:cNvGrpSpPr/>
        <p:nvPr/>
      </p:nvGrpSpPr>
      <p:grpSpPr>
        <a:xfrm>
          <a:off x="0" y="0"/>
          <a:ext cx="0" cy="0"/>
          <a:chOff x="0" y="0"/>
          <a:chExt cx="0" cy="0"/>
        </a:xfrm>
      </p:grpSpPr>
      <p:sp>
        <p:nvSpPr>
          <p:cNvPr id="195" name="Google Shape;195;p22"/>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6" name="Google Shape;196;p22"/>
          <p:cNvSpPr txBox="1"/>
          <p:nvPr/>
        </p:nvSpPr>
        <p:spPr>
          <a:xfrm>
            <a:off x="6245675" y="4316875"/>
            <a:ext cx="11463900" cy="4781400"/>
          </a:xfrm>
          <a:prstGeom prst="rect">
            <a:avLst/>
          </a:prstGeom>
          <a:noFill/>
          <a:ln>
            <a:noFill/>
          </a:ln>
        </p:spPr>
        <p:txBody>
          <a:bodyPr anchorCtr="0" anchor="t" bIns="0" lIns="0" spcFirstLastPara="1" rIns="0" wrap="square" tIns="228600">
            <a:spAutoFit/>
          </a:bodyPr>
          <a:lstStyle/>
          <a:p>
            <a:pPr indent="0" lvl="0" marL="1294765" marR="0" rtl="0" algn="r">
              <a:lnSpc>
                <a:spcPct val="100000"/>
              </a:lnSpc>
              <a:spcBef>
                <a:spcPts val="1265"/>
              </a:spcBef>
              <a:spcAft>
                <a:spcPts val="0"/>
              </a:spcAft>
              <a:buNone/>
            </a:pPr>
            <a:r>
              <a:rPr b="1" lang="en-US" sz="10400">
                <a:solidFill>
                  <a:srgbClr val="FAFAF5"/>
                </a:solidFill>
                <a:latin typeface="Gill Sans"/>
                <a:ea typeface="Gill Sans"/>
                <a:cs typeface="Gill Sans"/>
                <a:sym typeface="Gill Sans"/>
              </a:rPr>
              <a:t>THANK YOU!</a:t>
            </a:r>
            <a:endParaRPr b="1" sz="10400">
              <a:solidFill>
                <a:srgbClr val="FAFAF5"/>
              </a:solidFill>
              <a:latin typeface="Gill Sans"/>
              <a:ea typeface="Gill Sans"/>
              <a:cs typeface="Gill Sans"/>
              <a:sym typeface="Gill Sans"/>
            </a:endParaRPr>
          </a:p>
          <a:p>
            <a:pPr indent="0" lvl="0" marL="1294765" rtl="0" algn="r">
              <a:spcBef>
                <a:spcPts val="1265"/>
              </a:spcBef>
              <a:spcAft>
                <a:spcPts val="0"/>
              </a:spcAft>
              <a:buNone/>
            </a:pPr>
            <a:r>
              <a:t/>
            </a:r>
            <a:endParaRPr b="1" sz="4000">
              <a:solidFill>
                <a:srgbClr val="FAFAF5"/>
              </a:solidFill>
              <a:latin typeface="Gill Sans"/>
              <a:ea typeface="Gill Sans"/>
              <a:cs typeface="Gill Sans"/>
              <a:sym typeface="Gill Sans"/>
            </a:endParaRPr>
          </a:p>
          <a:p>
            <a:pPr indent="0" lvl="0" marL="1294765" rtl="0" algn="r">
              <a:spcBef>
                <a:spcPts val="1265"/>
              </a:spcBef>
              <a:spcAft>
                <a:spcPts val="0"/>
              </a:spcAft>
              <a:buNone/>
            </a:pPr>
            <a:r>
              <a:rPr b="1" lang="en-US" sz="4000">
                <a:solidFill>
                  <a:srgbClr val="FAFAF5"/>
                </a:solidFill>
                <a:latin typeface="Gill Sans"/>
                <a:ea typeface="Gill Sans"/>
                <a:cs typeface="Gill Sans"/>
                <a:sym typeface="Gill Sans"/>
              </a:rPr>
              <a:t>Please contact the office if you would like to speak to your child’s classroom teacher:</a:t>
            </a:r>
            <a:endParaRPr b="1" sz="4000">
              <a:solidFill>
                <a:srgbClr val="FAFAF5"/>
              </a:solidFill>
              <a:latin typeface="Gill Sans"/>
              <a:ea typeface="Gill Sans"/>
              <a:cs typeface="Gill Sans"/>
              <a:sym typeface="Gill Sans"/>
            </a:endParaRPr>
          </a:p>
          <a:p>
            <a:pPr indent="0" lvl="0" marL="1294765" rtl="0" algn="r">
              <a:spcBef>
                <a:spcPts val="1265"/>
              </a:spcBef>
              <a:spcAft>
                <a:spcPts val="0"/>
              </a:spcAft>
              <a:buNone/>
            </a:pPr>
            <a:r>
              <a:rPr b="1" lang="en-US" sz="4000">
                <a:solidFill>
                  <a:srgbClr val="FAFAF5"/>
                </a:solidFill>
                <a:latin typeface="Gill Sans"/>
                <a:ea typeface="Gill Sans"/>
                <a:cs typeface="Gill Sans"/>
                <a:sym typeface="Gill Sans"/>
              </a:rPr>
              <a:t>9832 8555 or via the school email address.</a:t>
            </a:r>
            <a:endParaRPr b="1" sz="10400">
              <a:solidFill>
                <a:srgbClr val="FAFAF5"/>
              </a:solidFill>
              <a:latin typeface="Gill Sans"/>
              <a:ea typeface="Gill Sans"/>
              <a:cs typeface="Gill Sans"/>
              <a:sym typeface="Gill Sans"/>
            </a:endParaRPr>
          </a:p>
        </p:txBody>
      </p:sp>
      <p:sp>
        <p:nvSpPr>
          <p:cNvPr id="197" name="Google Shape;197;p22"/>
          <p:cNvSpPr/>
          <p:nvPr/>
        </p:nvSpPr>
        <p:spPr>
          <a:xfrm>
            <a:off x="0" y="0"/>
            <a:ext cx="12701270" cy="10287000"/>
          </a:xfrm>
          <a:custGeom>
            <a:rect b="b" l="l" r="r" t="t"/>
            <a:pathLst>
              <a:path extrusionOk="0" h="10287000" w="12701270">
                <a:moveTo>
                  <a:pt x="3370011" y="9330671"/>
                </a:moveTo>
                <a:lnTo>
                  <a:pt x="2413682" y="10287000"/>
                </a:lnTo>
                <a:lnTo>
                  <a:pt x="0" y="10287000"/>
                </a:lnTo>
                <a:lnTo>
                  <a:pt x="0" y="0"/>
                </a:lnTo>
                <a:lnTo>
                  <a:pt x="12700683" y="0"/>
                </a:lnTo>
                <a:lnTo>
                  <a:pt x="3370011" y="9330671"/>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8" name="Google Shape;198;p22"/>
          <p:cNvSpPr/>
          <p:nvPr/>
        </p:nvSpPr>
        <p:spPr>
          <a:xfrm>
            <a:off x="9184819" y="6245678"/>
            <a:ext cx="8424982" cy="138232"/>
          </a:xfrm>
          <a:custGeom>
            <a:rect b="b" l="l" r="r" t="t"/>
            <a:pathLst>
              <a:path extrusionOk="0" h="85725" w="4905375">
                <a:moveTo>
                  <a:pt x="4905374" y="85724"/>
                </a:moveTo>
                <a:lnTo>
                  <a:pt x="0" y="85724"/>
                </a:lnTo>
                <a:lnTo>
                  <a:pt x="0" y="0"/>
                </a:lnTo>
                <a:lnTo>
                  <a:pt x="4905374" y="0"/>
                </a:lnTo>
                <a:lnTo>
                  <a:pt x="4905374" y="85724"/>
                </a:lnTo>
                <a:close/>
              </a:path>
            </a:pathLst>
          </a:custGeom>
          <a:solidFill>
            <a:srgbClr val="FAFA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99" name="Google Shape;199;p22"/>
          <p:cNvPicPr preferRelativeResize="0"/>
          <p:nvPr/>
        </p:nvPicPr>
        <p:blipFill>
          <a:blip r:embed="rId3">
            <a:alphaModFix/>
          </a:blip>
          <a:stretch>
            <a:fillRect/>
          </a:stretch>
        </p:blipFill>
        <p:spPr>
          <a:xfrm>
            <a:off x="152400" y="152400"/>
            <a:ext cx="7381500" cy="4929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sp>
        <p:nvSpPr>
          <p:cNvPr id="57" name="Google Shape;57;p8"/>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58" name="Google Shape;58;p8"/>
          <p:cNvSpPr txBox="1"/>
          <p:nvPr/>
        </p:nvSpPr>
        <p:spPr>
          <a:xfrm>
            <a:off x="5327200" y="3337150"/>
            <a:ext cx="11945100" cy="5246100"/>
          </a:xfrm>
          <a:prstGeom prst="rect">
            <a:avLst/>
          </a:prstGeom>
          <a:noFill/>
          <a:ln>
            <a:noFill/>
          </a:ln>
        </p:spPr>
        <p:txBody>
          <a:bodyPr anchorCtr="0" anchor="t" bIns="0" lIns="0" spcFirstLastPara="1" rIns="0" wrap="square" tIns="12700">
            <a:spAutoFit/>
          </a:bodyPr>
          <a:lstStyle/>
          <a:p>
            <a:pPr indent="-647065" lvl="0" marL="659130" marR="5080" rtl="0" algn="r">
              <a:lnSpc>
                <a:spcPct val="150000"/>
              </a:lnSpc>
              <a:spcBef>
                <a:spcPts val="0"/>
              </a:spcBef>
              <a:spcAft>
                <a:spcPts val="0"/>
              </a:spcAft>
              <a:buNone/>
            </a:pPr>
            <a:r>
              <a:rPr lang="en-US" sz="4000">
                <a:latin typeface="Calibri"/>
                <a:ea typeface="Calibri"/>
                <a:cs typeface="Calibri"/>
                <a:sym typeface="Calibri"/>
              </a:rPr>
              <a:t>Principal - Mr Doug Meaney</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Deputy Principal - Miss Kathy Rox</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Assistant</a:t>
            </a:r>
            <a:r>
              <a:rPr lang="en-US" sz="4000">
                <a:latin typeface="Calibri"/>
                <a:ea typeface="Calibri"/>
                <a:cs typeface="Calibri"/>
                <a:sym typeface="Calibri"/>
              </a:rPr>
              <a:t> Principal K/1 - Mrs Tamiko Gleeson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 2 - Ms Angelina Nguyen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Years 3/4 - Mr Paul Keyes</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Years 5/6 - Miss Kirsten Milledge  </a:t>
            </a:r>
            <a:r>
              <a:rPr lang="en-US" sz="4000">
                <a:latin typeface="Calibri"/>
                <a:ea typeface="Calibri"/>
                <a:cs typeface="Calibri"/>
                <a:sym typeface="Calibri"/>
              </a:rPr>
              <a:t> </a:t>
            </a:r>
            <a:endParaRPr sz="4000">
              <a:latin typeface="Calibri"/>
              <a:ea typeface="Calibri"/>
              <a:cs typeface="Calibri"/>
              <a:sym typeface="Calibri"/>
            </a:endParaRPr>
          </a:p>
        </p:txBody>
      </p:sp>
      <p:sp>
        <p:nvSpPr>
          <p:cNvPr id="59" name="Google Shape;59;p8"/>
          <p:cNvSpPr/>
          <p:nvPr/>
        </p:nvSpPr>
        <p:spPr>
          <a:xfrm>
            <a:off x="16329317" y="2526340"/>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 name="Google Shape;60;p8"/>
          <p:cNvSpPr txBox="1"/>
          <p:nvPr/>
        </p:nvSpPr>
        <p:spPr>
          <a:xfrm>
            <a:off x="11634102" y="868250"/>
            <a:ext cx="5638200" cy="14211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LEADERSHIP TEAM</a:t>
            </a:r>
            <a:endParaRPr sz="4200">
              <a:latin typeface="Gill Sans"/>
              <a:ea typeface="Gill Sans"/>
              <a:cs typeface="Gill Sans"/>
              <a:sym typeface="Gill Sans"/>
            </a:endParaRPr>
          </a:p>
        </p:txBody>
      </p:sp>
      <p:sp>
        <p:nvSpPr>
          <p:cNvPr id="61" name="Google Shape;61;p8"/>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 name="Google Shape;62;p8"/>
          <p:cNvSpPr txBox="1"/>
          <p:nvPr>
            <p:ph type="title"/>
          </p:nvPr>
        </p:nvSpPr>
        <p:spPr>
          <a:xfrm>
            <a:off x="796000" y="631250"/>
            <a:ext cx="62199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STAFF OVERVIEW</a:t>
            </a:r>
            <a:endParaRPr>
              <a:solidFill>
                <a:srgbClr val="FFFFFF"/>
              </a:solidFill>
            </a:endParaRPr>
          </a:p>
        </p:txBody>
      </p:sp>
      <p:sp>
        <p:nvSpPr>
          <p:cNvPr id="63" name="Google Shape;63;p8"/>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 name="Shape 67"/>
        <p:cNvGrpSpPr/>
        <p:nvPr/>
      </p:nvGrpSpPr>
      <p:grpSpPr>
        <a:xfrm>
          <a:off x="0" y="0"/>
          <a:ext cx="0" cy="0"/>
          <a:chOff x="0" y="0"/>
          <a:chExt cx="0" cy="0"/>
        </a:xfrm>
      </p:grpSpPr>
      <p:sp>
        <p:nvSpPr>
          <p:cNvPr id="68" name="Google Shape;68;p9"/>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69" name="Google Shape;69;p9"/>
          <p:cNvSpPr txBox="1"/>
          <p:nvPr/>
        </p:nvSpPr>
        <p:spPr>
          <a:xfrm>
            <a:off x="9062350" y="3275950"/>
            <a:ext cx="8210100" cy="5246100"/>
          </a:xfrm>
          <a:prstGeom prst="rect">
            <a:avLst/>
          </a:prstGeom>
          <a:noFill/>
          <a:ln>
            <a:noFill/>
          </a:ln>
        </p:spPr>
        <p:txBody>
          <a:bodyPr anchorCtr="0" anchor="t" bIns="0" lIns="0" spcFirstLastPara="1" rIns="0" wrap="square" tIns="12700">
            <a:spAutoFit/>
          </a:bodyPr>
          <a:lstStyle/>
          <a:p>
            <a:pPr indent="-647065" lvl="0" marL="659130" marR="5080" rtl="0" algn="r">
              <a:lnSpc>
                <a:spcPct val="150000"/>
              </a:lnSpc>
              <a:spcBef>
                <a:spcPts val="0"/>
              </a:spcBef>
              <a:spcAft>
                <a:spcPts val="0"/>
              </a:spcAft>
              <a:buNone/>
            </a:pPr>
            <a:r>
              <a:rPr lang="en-US" sz="4000">
                <a:latin typeface="Calibri"/>
                <a:ea typeface="Calibri"/>
                <a:cs typeface="Calibri"/>
                <a:sym typeface="Calibri"/>
              </a:rPr>
              <a:t>Team Leader - Mrs Tamiko Gleeson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1</a:t>
            </a:r>
            <a:r>
              <a:rPr lang="en-US" sz="4000">
                <a:latin typeface="Calibri"/>
                <a:ea typeface="Calibri"/>
                <a:cs typeface="Calibri"/>
                <a:sym typeface="Calibri"/>
              </a:rPr>
              <a:t>/2M</a:t>
            </a:r>
            <a:r>
              <a:rPr lang="en-US" sz="4000">
                <a:latin typeface="Calibri"/>
                <a:ea typeface="Calibri"/>
                <a:cs typeface="Calibri"/>
                <a:sym typeface="Calibri"/>
              </a:rPr>
              <a:t> - Mrs Huma Malik</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1W - Mrs Danielle Wursten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1J - Mrs Samantha Jansen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1E - Miss Juliet Eagleton</a:t>
            </a:r>
            <a:endParaRPr sz="4000">
              <a:latin typeface="Calibri"/>
              <a:ea typeface="Calibri"/>
              <a:cs typeface="Calibri"/>
              <a:sym typeface="Calibri"/>
            </a:endParaRPr>
          </a:p>
        </p:txBody>
      </p:sp>
      <p:sp>
        <p:nvSpPr>
          <p:cNvPr id="70" name="Google Shape;70;p9"/>
          <p:cNvSpPr/>
          <p:nvPr/>
        </p:nvSpPr>
        <p:spPr>
          <a:xfrm>
            <a:off x="16329467" y="2373940"/>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 name="Google Shape;71;p9"/>
          <p:cNvSpPr txBox="1"/>
          <p:nvPr/>
        </p:nvSpPr>
        <p:spPr>
          <a:xfrm>
            <a:off x="11634252" y="1203050"/>
            <a:ext cx="5638200" cy="7515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YEAR 1</a:t>
            </a:r>
            <a:endParaRPr sz="4200">
              <a:latin typeface="Gill Sans"/>
              <a:ea typeface="Gill Sans"/>
              <a:cs typeface="Gill Sans"/>
              <a:sym typeface="Gill Sans"/>
            </a:endParaRPr>
          </a:p>
        </p:txBody>
      </p:sp>
      <p:sp>
        <p:nvSpPr>
          <p:cNvPr id="72" name="Google Shape;72;p9"/>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3" name="Google Shape;73;p9"/>
          <p:cNvSpPr txBox="1"/>
          <p:nvPr>
            <p:ph type="title"/>
          </p:nvPr>
        </p:nvSpPr>
        <p:spPr>
          <a:xfrm>
            <a:off x="796000" y="631250"/>
            <a:ext cx="62199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TEAM OVERVIEW</a:t>
            </a:r>
            <a:endParaRPr>
              <a:solidFill>
                <a:srgbClr val="FFFFFF"/>
              </a:solidFill>
            </a:endParaRPr>
          </a:p>
        </p:txBody>
      </p:sp>
      <p:sp>
        <p:nvSpPr>
          <p:cNvPr id="74" name="Google Shape;74;p9"/>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sp>
        <p:nvSpPr>
          <p:cNvPr id="79" name="Google Shape;79;p10"/>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0" name="Google Shape;80;p10"/>
          <p:cNvSpPr txBox="1"/>
          <p:nvPr>
            <p:ph type="title"/>
          </p:nvPr>
        </p:nvSpPr>
        <p:spPr>
          <a:xfrm>
            <a:off x="1138475" y="346400"/>
            <a:ext cx="16605300" cy="859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5500">
                <a:solidFill>
                  <a:srgbClr val="FF0000"/>
                </a:solidFill>
              </a:rPr>
              <a:t>GROWING AND LEARNING TOGETHER</a:t>
            </a:r>
            <a:endParaRPr sz="5500">
              <a:solidFill>
                <a:srgbClr val="FF0000"/>
              </a:solidFill>
            </a:endParaRPr>
          </a:p>
        </p:txBody>
      </p:sp>
      <p:sp>
        <p:nvSpPr>
          <p:cNvPr id="81" name="Google Shape;81;p10"/>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 name="Google Shape;82;p10"/>
          <p:cNvSpPr/>
          <p:nvPr/>
        </p:nvSpPr>
        <p:spPr>
          <a:xfrm>
            <a:off x="3958050" y="5018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chemeClr val="lt1"/>
                </a:solidFill>
                <a:latin typeface="Calibri"/>
                <a:ea typeface="Calibri"/>
                <a:cs typeface="Calibri"/>
                <a:sym typeface="Calibri"/>
              </a:rPr>
              <a:t>Teacher</a:t>
            </a:r>
            <a:endParaRPr sz="2900">
              <a:solidFill>
                <a:srgbClr val="FFFFFF"/>
              </a:solidFill>
              <a:latin typeface="Calibri"/>
              <a:ea typeface="Calibri"/>
              <a:cs typeface="Calibri"/>
              <a:sym typeface="Calibri"/>
            </a:endParaRPr>
          </a:p>
        </p:txBody>
      </p:sp>
      <p:sp>
        <p:nvSpPr>
          <p:cNvPr id="83" name="Google Shape;83;p10"/>
          <p:cNvSpPr/>
          <p:nvPr/>
        </p:nvSpPr>
        <p:spPr>
          <a:xfrm>
            <a:off x="10387375" y="5018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chemeClr val="lt1"/>
                </a:solidFill>
                <a:latin typeface="Calibri"/>
                <a:ea typeface="Calibri"/>
                <a:cs typeface="Calibri"/>
                <a:sym typeface="Calibri"/>
              </a:rPr>
              <a:t>Parent</a:t>
            </a:r>
            <a:endParaRPr sz="2900">
              <a:solidFill>
                <a:srgbClr val="FFFFFF"/>
              </a:solidFill>
              <a:latin typeface="Calibri"/>
              <a:ea typeface="Calibri"/>
              <a:cs typeface="Calibri"/>
              <a:sym typeface="Calibri"/>
            </a:endParaRPr>
          </a:p>
        </p:txBody>
      </p:sp>
      <p:sp>
        <p:nvSpPr>
          <p:cNvPr id="84" name="Google Shape;84;p10"/>
          <p:cNvSpPr/>
          <p:nvPr/>
        </p:nvSpPr>
        <p:spPr>
          <a:xfrm>
            <a:off x="7108050" y="137565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rgbClr val="FFFFFF"/>
                </a:solidFill>
                <a:latin typeface="Calibri"/>
                <a:ea typeface="Calibri"/>
                <a:cs typeface="Calibri"/>
                <a:sym typeface="Calibri"/>
              </a:rPr>
              <a:t>Student</a:t>
            </a:r>
            <a:endParaRPr b="1" sz="5000">
              <a:solidFill>
                <a:srgbClr val="FFFFFF"/>
              </a:solidFill>
              <a:latin typeface="Calibri"/>
              <a:ea typeface="Calibri"/>
              <a:cs typeface="Calibri"/>
              <a:sym typeface="Calibri"/>
            </a:endParaRPr>
          </a:p>
        </p:txBody>
      </p:sp>
      <p:cxnSp>
        <p:nvCxnSpPr>
          <p:cNvPr id="85" name="Google Shape;85;p10"/>
          <p:cNvCxnSpPr>
            <a:stCxn id="82" idx="0"/>
            <a:endCxn id="84" idx="2"/>
          </p:cNvCxnSpPr>
          <p:nvPr/>
        </p:nvCxnSpPr>
        <p:spPr>
          <a:xfrm flipH="1" rot="10800000">
            <a:off x="5994000" y="3426875"/>
            <a:ext cx="1114200" cy="1592100"/>
          </a:xfrm>
          <a:prstGeom prst="straightConnector1">
            <a:avLst/>
          </a:prstGeom>
          <a:noFill/>
          <a:ln cap="flat" cmpd="sng" w="76200">
            <a:solidFill>
              <a:srgbClr val="FF0000"/>
            </a:solidFill>
            <a:prstDash val="solid"/>
            <a:round/>
            <a:headEnd len="med" w="med" type="stealth"/>
            <a:tailEnd len="med" w="med" type="stealth"/>
          </a:ln>
        </p:spPr>
      </p:cxnSp>
      <p:cxnSp>
        <p:nvCxnSpPr>
          <p:cNvPr id="86" name="Google Shape;86;p10"/>
          <p:cNvCxnSpPr>
            <a:stCxn id="82" idx="6"/>
            <a:endCxn id="83" idx="2"/>
          </p:cNvCxnSpPr>
          <p:nvPr/>
        </p:nvCxnSpPr>
        <p:spPr>
          <a:xfrm>
            <a:off x="8029950" y="7070225"/>
            <a:ext cx="2357400" cy="0"/>
          </a:xfrm>
          <a:prstGeom prst="straightConnector1">
            <a:avLst/>
          </a:prstGeom>
          <a:noFill/>
          <a:ln cap="flat" cmpd="sng" w="76200">
            <a:solidFill>
              <a:srgbClr val="FF0000"/>
            </a:solidFill>
            <a:prstDash val="solid"/>
            <a:round/>
            <a:headEnd len="med" w="med" type="stealth"/>
            <a:tailEnd len="med" w="med" type="stealth"/>
          </a:ln>
        </p:spPr>
      </p:cxnSp>
      <p:cxnSp>
        <p:nvCxnSpPr>
          <p:cNvPr id="87" name="Google Shape;87;p10"/>
          <p:cNvCxnSpPr>
            <a:stCxn id="83" idx="0"/>
          </p:cNvCxnSpPr>
          <p:nvPr/>
        </p:nvCxnSpPr>
        <p:spPr>
          <a:xfrm rot="10800000">
            <a:off x="11179825" y="3640475"/>
            <a:ext cx="1243500" cy="1378500"/>
          </a:xfrm>
          <a:prstGeom prst="straightConnector1">
            <a:avLst/>
          </a:prstGeom>
          <a:noFill/>
          <a:ln cap="flat" cmpd="sng" w="76200">
            <a:solidFill>
              <a:srgbClr val="FF0000"/>
            </a:solidFill>
            <a:prstDash val="solid"/>
            <a:round/>
            <a:headEnd len="med" w="med" type="stealth"/>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 name="Shape 91"/>
        <p:cNvGrpSpPr/>
        <p:nvPr/>
      </p:nvGrpSpPr>
      <p:grpSpPr>
        <a:xfrm>
          <a:off x="0" y="0"/>
          <a:ext cx="0" cy="0"/>
          <a:chOff x="0" y="0"/>
          <a:chExt cx="0" cy="0"/>
        </a:xfrm>
      </p:grpSpPr>
      <p:sp>
        <p:nvSpPr>
          <p:cNvPr id="92" name="Google Shape;92;p11"/>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 name="Google Shape;93;p11"/>
          <p:cNvSpPr txBox="1"/>
          <p:nvPr/>
        </p:nvSpPr>
        <p:spPr>
          <a:xfrm>
            <a:off x="648625" y="2514900"/>
            <a:ext cx="8260800" cy="6673200"/>
          </a:xfrm>
          <a:prstGeom prst="rect">
            <a:avLst/>
          </a:prstGeom>
          <a:noFill/>
          <a:ln>
            <a:noFill/>
          </a:ln>
        </p:spPr>
        <p:txBody>
          <a:bodyPr anchorCtr="0" anchor="t" bIns="0" lIns="0" spcFirstLastPara="1" rIns="0" wrap="square" tIns="84450">
            <a:spAutoFit/>
          </a:bodyPr>
          <a:lstStyle/>
          <a:p>
            <a:pPr indent="0" lvl="0" marL="0" rtl="0" algn="l">
              <a:lnSpc>
                <a:spcPct val="115000"/>
              </a:lnSpc>
              <a:spcBef>
                <a:spcPts val="0"/>
              </a:spcBef>
              <a:spcAft>
                <a:spcPts val="0"/>
              </a:spcAft>
              <a:buSzPts val="2200"/>
              <a:buNone/>
            </a:pPr>
            <a:r>
              <a:rPr lang="en-US" sz="4000">
                <a:solidFill>
                  <a:schemeClr val="dk1"/>
                </a:solidFill>
                <a:latin typeface="Calibri"/>
                <a:ea typeface="Calibri"/>
                <a:cs typeface="Calibri"/>
                <a:sym typeface="Calibri"/>
              </a:rPr>
              <a:t>In case of an emergency, it is essential that all contact </a:t>
            </a:r>
            <a:r>
              <a:rPr b="1" lang="en-US" sz="4000">
                <a:solidFill>
                  <a:schemeClr val="dk1"/>
                </a:solidFill>
                <a:latin typeface="Calibri"/>
                <a:ea typeface="Calibri"/>
                <a:cs typeface="Calibri"/>
                <a:sym typeface="Calibri"/>
              </a:rPr>
              <a:t>details are up-to-date</a:t>
            </a:r>
            <a:r>
              <a:rPr lang="en-US" sz="4000">
                <a:solidFill>
                  <a:schemeClr val="dk1"/>
                </a:solidFill>
                <a:latin typeface="Calibri"/>
                <a:ea typeface="Calibri"/>
                <a:cs typeface="Calibri"/>
                <a:sym typeface="Calibri"/>
              </a:rPr>
              <a:t>. </a:t>
            </a:r>
            <a:endParaRPr sz="40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2200"/>
              <a:buNone/>
            </a:pPr>
            <a:r>
              <a:t/>
            </a:r>
            <a:endParaRPr sz="4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Century Gothic"/>
              <a:buNone/>
            </a:pPr>
            <a:r>
              <a:rPr lang="en-US" sz="4000">
                <a:solidFill>
                  <a:schemeClr val="dk1"/>
                </a:solidFill>
                <a:latin typeface="Calibri"/>
                <a:ea typeface="Calibri"/>
                <a:cs typeface="Calibri"/>
                <a:sym typeface="Calibri"/>
              </a:rPr>
              <a:t>These include:</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Contact numbers - mobile, home and work</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Emergency contact details</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Custody information</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Medical details</a:t>
            </a:r>
            <a:endParaRPr sz="4000">
              <a:solidFill>
                <a:srgbClr val="004AAC"/>
              </a:solidFill>
              <a:latin typeface="Calibri"/>
              <a:ea typeface="Calibri"/>
              <a:cs typeface="Calibri"/>
              <a:sym typeface="Calibri"/>
            </a:endParaRPr>
          </a:p>
        </p:txBody>
      </p:sp>
      <p:sp>
        <p:nvSpPr>
          <p:cNvPr id="94" name="Google Shape;94;p11"/>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 name="Google Shape;95;p11"/>
          <p:cNvSpPr txBox="1"/>
          <p:nvPr>
            <p:ph type="title"/>
          </p:nvPr>
        </p:nvSpPr>
        <p:spPr>
          <a:xfrm>
            <a:off x="10409450" y="692475"/>
            <a:ext cx="7011000" cy="18951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CONTACT DETAILS</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 name="Shape 99"/>
        <p:cNvGrpSpPr/>
        <p:nvPr/>
      </p:nvGrpSpPr>
      <p:grpSpPr>
        <a:xfrm>
          <a:off x="0" y="0"/>
          <a:ext cx="0" cy="0"/>
          <a:chOff x="0" y="0"/>
          <a:chExt cx="0" cy="0"/>
        </a:xfrm>
      </p:grpSpPr>
      <p:sp>
        <p:nvSpPr>
          <p:cNvPr id="100" name="Google Shape;100;p12"/>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01" name="Google Shape;101;p12"/>
          <p:cNvSpPr txBox="1"/>
          <p:nvPr/>
        </p:nvSpPr>
        <p:spPr>
          <a:xfrm>
            <a:off x="9062350" y="3949500"/>
            <a:ext cx="8210100" cy="4322700"/>
          </a:xfrm>
          <a:prstGeom prst="rect">
            <a:avLst/>
          </a:prstGeom>
          <a:noFill/>
          <a:ln>
            <a:noFill/>
          </a:ln>
        </p:spPr>
        <p:txBody>
          <a:bodyPr anchorCtr="0" anchor="t" bIns="0" lIns="0" spcFirstLastPara="1" rIns="0" wrap="square" tIns="12700">
            <a:spAutoFit/>
          </a:bodyPr>
          <a:lstStyle/>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Classroom Teacher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Grade Team Leader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Principal </a:t>
            </a:r>
            <a:endParaRPr sz="4000">
              <a:latin typeface="Calibri"/>
              <a:ea typeface="Calibri"/>
              <a:cs typeface="Calibri"/>
              <a:sym typeface="Calibri"/>
            </a:endParaRPr>
          </a:p>
        </p:txBody>
      </p:sp>
      <p:sp>
        <p:nvSpPr>
          <p:cNvPr id="102" name="Google Shape;102;p12"/>
          <p:cNvSpPr/>
          <p:nvPr/>
        </p:nvSpPr>
        <p:spPr>
          <a:xfrm>
            <a:off x="16329467" y="3043215"/>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3" name="Google Shape;103;p12"/>
          <p:cNvSpPr txBox="1"/>
          <p:nvPr/>
        </p:nvSpPr>
        <p:spPr>
          <a:xfrm>
            <a:off x="9552249" y="631250"/>
            <a:ext cx="7720200" cy="20907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If you have any issues of concerns, please contact the following people in this order:</a:t>
            </a:r>
            <a:endParaRPr sz="4200">
              <a:latin typeface="Gill Sans"/>
              <a:ea typeface="Gill Sans"/>
              <a:cs typeface="Gill Sans"/>
              <a:sym typeface="Gill Sans"/>
            </a:endParaRPr>
          </a:p>
        </p:txBody>
      </p:sp>
      <p:sp>
        <p:nvSpPr>
          <p:cNvPr id="104" name="Google Shape;104;p12"/>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5" name="Google Shape;105;p12"/>
          <p:cNvSpPr txBox="1"/>
          <p:nvPr>
            <p:ph type="title"/>
          </p:nvPr>
        </p:nvSpPr>
        <p:spPr>
          <a:xfrm>
            <a:off x="796000" y="631250"/>
            <a:ext cx="70110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LINES OF COMMUNICATION</a:t>
            </a:r>
            <a:endParaRPr>
              <a:solidFill>
                <a:srgbClr val="FFFFFF"/>
              </a:solidFill>
            </a:endParaRPr>
          </a:p>
        </p:txBody>
      </p:sp>
      <p:cxnSp>
        <p:nvCxnSpPr>
          <p:cNvPr id="106" name="Google Shape;106;p12"/>
          <p:cNvCxnSpPr/>
          <p:nvPr/>
        </p:nvCxnSpPr>
        <p:spPr>
          <a:xfrm>
            <a:off x="16593900" y="4592400"/>
            <a:ext cx="0" cy="1071600"/>
          </a:xfrm>
          <a:prstGeom prst="straightConnector1">
            <a:avLst/>
          </a:prstGeom>
          <a:noFill/>
          <a:ln cap="flat" cmpd="sng" w="38100">
            <a:solidFill>
              <a:srgbClr val="FF0000"/>
            </a:solidFill>
            <a:prstDash val="solid"/>
            <a:round/>
            <a:headEnd len="med" w="med" type="none"/>
            <a:tailEnd len="med" w="med" type="triangle"/>
          </a:ln>
        </p:spPr>
      </p:cxnSp>
      <p:cxnSp>
        <p:nvCxnSpPr>
          <p:cNvPr id="107" name="Google Shape;107;p12"/>
          <p:cNvCxnSpPr/>
          <p:nvPr/>
        </p:nvCxnSpPr>
        <p:spPr>
          <a:xfrm>
            <a:off x="16593900" y="6642950"/>
            <a:ext cx="0" cy="1071600"/>
          </a:xfrm>
          <a:prstGeom prst="straightConnector1">
            <a:avLst/>
          </a:prstGeom>
          <a:noFill/>
          <a:ln cap="flat" cmpd="sng" w="38100">
            <a:solidFill>
              <a:srgbClr val="FF0000"/>
            </a:solidFill>
            <a:prstDash val="solid"/>
            <a:round/>
            <a:headEnd len="med" w="med" type="none"/>
            <a:tailEnd len="med" w="med" type="triangle"/>
          </a:ln>
        </p:spPr>
      </p:cxnSp>
      <p:sp>
        <p:nvSpPr>
          <p:cNvPr id="108" name="Google Shape;108;p12"/>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sp>
        <p:nvSpPr>
          <p:cNvPr id="113" name="Google Shape;113;p13"/>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 name="Google Shape;114;p13"/>
          <p:cNvSpPr txBox="1"/>
          <p:nvPr>
            <p:ph type="title"/>
          </p:nvPr>
        </p:nvSpPr>
        <p:spPr>
          <a:xfrm>
            <a:off x="1016000" y="621925"/>
            <a:ext cx="16605300" cy="859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t>SCHOOL TIMES</a:t>
            </a:r>
            <a:endParaRPr sz="5500"/>
          </a:p>
        </p:txBody>
      </p:sp>
      <p:sp>
        <p:nvSpPr>
          <p:cNvPr id="115" name="Google Shape;115;p13"/>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 name="Google Shape;116;p13"/>
          <p:cNvSpPr txBox="1"/>
          <p:nvPr>
            <p:ph type="title"/>
          </p:nvPr>
        </p:nvSpPr>
        <p:spPr>
          <a:xfrm>
            <a:off x="1016000" y="1655800"/>
            <a:ext cx="16605300" cy="7548900"/>
          </a:xfrm>
          <a:prstGeom prst="rect">
            <a:avLst/>
          </a:prstGeom>
          <a:noFill/>
          <a:ln>
            <a:noFill/>
          </a:ln>
        </p:spPr>
        <p:txBody>
          <a:bodyPr anchorCtr="0" anchor="t" bIns="0" lIns="0" spcFirstLastPara="1" rIns="0" wrap="square" tIns="12700">
            <a:spAutoFit/>
          </a:bodyPr>
          <a:lstStyle/>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8.30 am			Playground Supervision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9.00 am			Morning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11.15 am		Eating Time</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11.30 am		Lunch 1</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11.50 am		Lunch 2</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12.10 pm		Middle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1.40 pm			Afternoon Tea</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2.00 pm			Afternoon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2.50 pm			Dismissal</a:t>
            </a:r>
            <a:endParaRPr b="0" sz="48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 name="Shape 120"/>
        <p:cNvGrpSpPr/>
        <p:nvPr/>
      </p:nvGrpSpPr>
      <p:grpSpPr>
        <a:xfrm>
          <a:off x="0" y="0"/>
          <a:ext cx="0" cy="0"/>
          <a:chOff x="0" y="0"/>
          <a:chExt cx="0" cy="0"/>
        </a:xfrm>
      </p:grpSpPr>
      <p:sp>
        <p:nvSpPr>
          <p:cNvPr id="121" name="Google Shape;121;p14"/>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2" name="Google Shape;122;p14"/>
          <p:cNvSpPr txBox="1"/>
          <p:nvPr/>
        </p:nvSpPr>
        <p:spPr>
          <a:xfrm>
            <a:off x="205725" y="1581600"/>
            <a:ext cx="8536200" cy="7781400"/>
          </a:xfrm>
          <a:prstGeom prst="rect">
            <a:avLst/>
          </a:prstGeom>
          <a:noFill/>
          <a:ln>
            <a:noFill/>
          </a:ln>
        </p:spPr>
        <p:txBody>
          <a:bodyPr anchorCtr="0" anchor="t" bIns="0" lIns="0" spcFirstLastPara="1" rIns="0" wrap="square" tIns="84450">
            <a:spAutoFit/>
          </a:bodyPr>
          <a:lstStyle/>
          <a:p>
            <a:pPr indent="0" lvl="0" marL="0" rtl="0" algn="l">
              <a:lnSpc>
                <a:spcPct val="115000"/>
              </a:lnSpc>
              <a:spcBef>
                <a:spcPts val="0"/>
              </a:spcBef>
              <a:spcAft>
                <a:spcPts val="0"/>
              </a:spcAft>
              <a:buNone/>
            </a:pPr>
            <a:r>
              <a:rPr lang="en-US" sz="4000">
                <a:latin typeface="Calibri"/>
                <a:ea typeface="Calibri"/>
                <a:cs typeface="Calibri"/>
                <a:sym typeface="Calibri"/>
              </a:rPr>
              <a:t>It is very important that students attend school every day.</a:t>
            </a:r>
            <a:endParaRPr sz="4000">
              <a:latin typeface="Calibri"/>
              <a:ea typeface="Calibri"/>
              <a:cs typeface="Calibri"/>
              <a:sym typeface="Calibri"/>
            </a:endParaRPr>
          </a:p>
          <a:p>
            <a:pPr indent="0" lvl="0" marL="0" rtl="0" algn="l">
              <a:lnSpc>
                <a:spcPct val="115000"/>
              </a:lnSpc>
              <a:spcBef>
                <a:spcPts val="0"/>
              </a:spcBef>
              <a:spcAft>
                <a:spcPts val="0"/>
              </a:spcAft>
              <a:buNone/>
            </a:pPr>
            <a:r>
              <a:t/>
            </a:r>
            <a:endParaRPr sz="4000">
              <a:latin typeface="Calibri"/>
              <a:ea typeface="Calibri"/>
              <a:cs typeface="Calibri"/>
              <a:sym typeface="Calibri"/>
            </a:endParaRPr>
          </a:p>
          <a:p>
            <a:pPr indent="0" lvl="0" marL="0" rtl="0" algn="l">
              <a:lnSpc>
                <a:spcPct val="115000"/>
              </a:lnSpc>
              <a:spcBef>
                <a:spcPts val="0"/>
              </a:spcBef>
              <a:spcAft>
                <a:spcPts val="0"/>
              </a:spcAft>
              <a:buNone/>
            </a:pPr>
            <a:r>
              <a:rPr lang="en-US" sz="4000">
                <a:latin typeface="Calibri"/>
                <a:ea typeface="Calibri"/>
                <a:cs typeface="Calibri"/>
                <a:sym typeface="Calibri"/>
              </a:rPr>
              <a:t>If absences are unavoidable (such as sickness, etc.), please ensure you send a note to explain the absence as soon as possible when students return to school</a:t>
            </a:r>
            <a:endParaRPr sz="4000">
              <a:latin typeface="Calibri"/>
              <a:ea typeface="Calibri"/>
              <a:cs typeface="Calibri"/>
              <a:sym typeface="Calibri"/>
            </a:endParaRPr>
          </a:p>
          <a:p>
            <a:pPr indent="0" lvl="0" marL="0" rtl="0" algn="l">
              <a:lnSpc>
                <a:spcPct val="115000"/>
              </a:lnSpc>
              <a:spcBef>
                <a:spcPts val="0"/>
              </a:spcBef>
              <a:spcAft>
                <a:spcPts val="0"/>
              </a:spcAft>
              <a:buNone/>
            </a:pPr>
            <a:r>
              <a:t/>
            </a:r>
            <a:endParaRPr sz="40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4000">
                <a:solidFill>
                  <a:schemeClr val="dk1"/>
                </a:solidFill>
                <a:latin typeface="Calibri"/>
                <a:ea typeface="Calibri"/>
                <a:cs typeface="Calibri"/>
                <a:sym typeface="Calibri"/>
              </a:rPr>
              <a:t>Any absence over 10 days, needs an application for extended leave (available from the front office).</a:t>
            </a:r>
            <a:endParaRPr sz="4000">
              <a:latin typeface="Calibri"/>
              <a:ea typeface="Calibri"/>
              <a:cs typeface="Calibri"/>
              <a:sym typeface="Calibri"/>
            </a:endParaRPr>
          </a:p>
        </p:txBody>
      </p:sp>
      <p:sp>
        <p:nvSpPr>
          <p:cNvPr id="123" name="Google Shape;123;p14"/>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4" name="Google Shape;124;p14"/>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ATTENDANCE</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8" name="Shape 128"/>
        <p:cNvGrpSpPr/>
        <p:nvPr/>
      </p:nvGrpSpPr>
      <p:grpSpPr>
        <a:xfrm>
          <a:off x="0" y="0"/>
          <a:ext cx="0" cy="0"/>
          <a:chOff x="0" y="0"/>
          <a:chExt cx="0" cy="0"/>
        </a:xfrm>
      </p:grpSpPr>
      <p:sp>
        <p:nvSpPr>
          <p:cNvPr id="129" name="Google Shape;129;p15"/>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0" name="Google Shape;130;p15"/>
          <p:cNvSpPr txBox="1"/>
          <p:nvPr/>
        </p:nvSpPr>
        <p:spPr>
          <a:xfrm>
            <a:off x="648625" y="2514900"/>
            <a:ext cx="8719800" cy="6332100"/>
          </a:xfrm>
          <a:prstGeom prst="rect">
            <a:avLst/>
          </a:prstGeom>
          <a:noFill/>
          <a:ln>
            <a:noFill/>
          </a:ln>
        </p:spPr>
        <p:txBody>
          <a:bodyPr anchorCtr="0" anchor="t" bIns="0" lIns="0" spcFirstLastPara="1" rIns="0" wrap="square" tIns="84450">
            <a:spAutoFit/>
          </a:bodyPr>
          <a:lstStyle/>
          <a:p>
            <a:pPr indent="0" lvl="0" marL="0" rtl="0" algn="l">
              <a:lnSpc>
                <a:spcPct val="90000"/>
              </a:lnSpc>
              <a:spcBef>
                <a:spcPts val="0"/>
              </a:spcBef>
              <a:spcAft>
                <a:spcPts val="0"/>
              </a:spcAft>
              <a:buNone/>
            </a:pPr>
            <a:r>
              <a:rPr lang="en-US" sz="4000">
                <a:solidFill>
                  <a:schemeClr val="dk1"/>
                </a:solidFill>
                <a:latin typeface="Calibri"/>
                <a:ea typeface="Calibri"/>
                <a:cs typeface="Calibri"/>
                <a:sym typeface="Calibri"/>
              </a:rPr>
              <a:t>Students at GPS are expected to be:</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Safe</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Respectful</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Learners</a:t>
            </a:r>
            <a:endParaRPr sz="4000">
              <a:solidFill>
                <a:schemeClr val="dk1"/>
              </a:solidFill>
              <a:latin typeface="Calibri"/>
              <a:ea typeface="Calibri"/>
              <a:cs typeface="Calibri"/>
              <a:sym typeface="Calibri"/>
            </a:endParaRPr>
          </a:p>
          <a:p>
            <a:pPr indent="0" lvl="0" marL="0" rtl="0" algn="l">
              <a:lnSpc>
                <a:spcPct val="90000"/>
              </a:lnSpc>
              <a:spcBef>
                <a:spcPts val="600"/>
              </a:spcBef>
              <a:spcAft>
                <a:spcPts val="0"/>
              </a:spcAft>
              <a:buNone/>
            </a:pPr>
            <a:r>
              <a:t/>
            </a:r>
            <a:endParaRPr sz="4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4000">
                <a:solidFill>
                  <a:schemeClr val="dk1"/>
                </a:solidFill>
                <a:latin typeface="Calibri"/>
                <a:ea typeface="Calibri"/>
                <a:cs typeface="Calibri"/>
                <a:sym typeface="Calibri"/>
              </a:rPr>
              <a:t>Awards and </a:t>
            </a:r>
            <a:r>
              <a:rPr lang="en-US" sz="4000">
                <a:solidFill>
                  <a:schemeClr val="dk1"/>
                </a:solidFill>
                <a:latin typeface="Calibri"/>
                <a:ea typeface="Calibri"/>
                <a:cs typeface="Calibri"/>
                <a:sym typeface="Calibri"/>
              </a:rPr>
              <a:t>Caught</a:t>
            </a:r>
            <a:r>
              <a:rPr lang="en-US" sz="4000">
                <a:solidFill>
                  <a:schemeClr val="dk1"/>
                </a:solidFill>
                <a:latin typeface="Calibri"/>
                <a:ea typeface="Calibri"/>
                <a:cs typeface="Calibri"/>
                <a:sym typeface="Calibri"/>
              </a:rPr>
              <a:t> You Being Good Tokens are given regularly to promote these values.</a:t>
            </a:r>
            <a:endParaRPr sz="4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4000">
              <a:solidFill>
                <a:schemeClr val="dk1"/>
              </a:solidFill>
              <a:latin typeface="Calibri"/>
              <a:ea typeface="Calibri"/>
              <a:cs typeface="Calibri"/>
              <a:sym typeface="Calibri"/>
            </a:endParaRPr>
          </a:p>
          <a:p>
            <a:pPr indent="0" lvl="0" marL="0" rtl="0" algn="l">
              <a:lnSpc>
                <a:spcPct val="90000"/>
              </a:lnSpc>
              <a:spcBef>
                <a:spcPts val="700"/>
              </a:spcBef>
              <a:spcAft>
                <a:spcPts val="0"/>
              </a:spcAft>
              <a:buNone/>
            </a:pPr>
            <a:r>
              <a:rPr lang="en-US" sz="4000">
                <a:solidFill>
                  <a:schemeClr val="dk1"/>
                </a:solidFill>
                <a:latin typeface="Calibri"/>
                <a:ea typeface="Calibri"/>
                <a:cs typeface="Calibri"/>
                <a:sym typeface="Calibri"/>
              </a:rPr>
              <a:t>Consequences apply for students who do not display these expectations.</a:t>
            </a:r>
            <a:endParaRPr sz="4000">
              <a:solidFill>
                <a:schemeClr val="dk1"/>
              </a:solidFill>
              <a:latin typeface="Calibri"/>
              <a:ea typeface="Calibri"/>
              <a:cs typeface="Calibri"/>
              <a:sym typeface="Calibri"/>
            </a:endParaRPr>
          </a:p>
        </p:txBody>
      </p:sp>
      <p:sp>
        <p:nvSpPr>
          <p:cNvPr id="131" name="Google Shape;131;p15"/>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 name="Google Shape;132;p15"/>
          <p:cNvSpPr txBox="1"/>
          <p:nvPr>
            <p:ph type="title"/>
          </p:nvPr>
        </p:nvSpPr>
        <p:spPr>
          <a:xfrm>
            <a:off x="10409450" y="692475"/>
            <a:ext cx="7011000" cy="28272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POSITIVE BEHAVIOURS FOR LEARNING (PBL)</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